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Default Extension="package" ContentType="application/vnd.openxmlformats-officedocument.package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4"/>
  </p:notesMasterIdLst>
  <p:sldIdLst>
    <p:sldId id="257" r:id="rId2"/>
    <p:sldId id="315" r:id="rId3"/>
    <p:sldId id="316" r:id="rId4"/>
    <p:sldId id="259" r:id="rId5"/>
    <p:sldId id="260" r:id="rId6"/>
    <p:sldId id="265" r:id="rId7"/>
    <p:sldId id="258" r:id="rId8"/>
    <p:sldId id="266" r:id="rId9"/>
    <p:sldId id="267" r:id="rId10"/>
    <p:sldId id="261" r:id="rId11"/>
    <p:sldId id="322" r:id="rId12"/>
    <p:sldId id="323" r:id="rId13"/>
    <p:sldId id="262" r:id="rId14"/>
    <p:sldId id="263" r:id="rId15"/>
    <p:sldId id="264" r:id="rId16"/>
    <p:sldId id="268" r:id="rId17"/>
    <p:sldId id="269" r:id="rId18"/>
    <p:sldId id="270" r:id="rId19"/>
    <p:sldId id="291" r:id="rId20"/>
    <p:sldId id="292" r:id="rId21"/>
    <p:sldId id="294" r:id="rId22"/>
    <p:sldId id="295" r:id="rId23"/>
    <p:sldId id="296" r:id="rId24"/>
    <p:sldId id="298" r:id="rId25"/>
    <p:sldId id="297" r:id="rId26"/>
    <p:sldId id="312" r:id="rId27"/>
    <p:sldId id="299" r:id="rId28"/>
    <p:sldId id="332" r:id="rId29"/>
    <p:sldId id="300" r:id="rId30"/>
    <p:sldId id="301" r:id="rId31"/>
    <p:sldId id="303" r:id="rId32"/>
    <p:sldId id="302" r:id="rId33"/>
    <p:sldId id="318" r:id="rId34"/>
    <p:sldId id="317" r:id="rId35"/>
    <p:sldId id="311" r:id="rId36"/>
    <p:sldId id="304" r:id="rId37"/>
    <p:sldId id="305" r:id="rId38"/>
    <p:sldId id="309" r:id="rId39"/>
    <p:sldId id="310" r:id="rId40"/>
    <p:sldId id="307" r:id="rId41"/>
    <p:sldId id="313" r:id="rId42"/>
    <p:sldId id="306" r:id="rId43"/>
    <p:sldId id="314" r:id="rId44"/>
    <p:sldId id="324" r:id="rId45"/>
    <p:sldId id="328" r:id="rId46"/>
    <p:sldId id="320" r:id="rId47"/>
    <p:sldId id="319" r:id="rId48"/>
    <p:sldId id="326" r:id="rId49"/>
    <p:sldId id="327" r:id="rId50"/>
    <p:sldId id="331" r:id="rId51"/>
    <p:sldId id="330" r:id="rId52"/>
    <p:sldId id="329" r:id="rId53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121"/>
    <a:srgbClr val="79F46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Workbook1.package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cat>
            <c:numRef>
              <c:f>Hoja1!$A$2:$A$5</c:f>
              <c:numCache>
                <c:formatCode>General</c:formatCode>
                <c:ptCount val="4"/>
              </c:numCache>
            </c:numRef>
          </c:cat>
          <c:val>
            <c:numRef>
              <c:f>Hoja1!$B$2:$B$5</c:f>
              <c:numCache>
                <c:formatCode>General</c:formatCode>
                <c:ptCount val="4"/>
                <c:pt idx="0">
                  <c:v>25</c:v>
                </c:pt>
                <c:pt idx="1">
                  <c:v>75</c:v>
                </c:pt>
              </c:numCache>
            </c:numRef>
          </c:val>
        </c:ser>
      </c:pie3DChart>
      <c:spPr>
        <a:noFill/>
        <a:ln w="25420">
          <a:noFill/>
        </a:ln>
      </c:spPr>
    </c:plotArea>
    <c:plotVisOnly val="1"/>
    <c:dispBlanksAs val="zero"/>
  </c:chart>
  <c:txPr>
    <a:bodyPr/>
    <a:lstStyle/>
    <a:p>
      <a:pPr>
        <a:defRPr sz="1801"/>
      </a:pPr>
      <a:endParaRPr lang="es-E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7C49647-2F8A-4B6F-AE05-F6299E28C13A}" type="datetimeFigureOut">
              <a:rPr lang="es-ES"/>
              <a:pPr>
                <a:defRPr/>
              </a:pPr>
              <a:t>13/11/2013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S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8611C6E-3E0E-4438-AFBD-BDE9BC6D780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B7813-F5B7-493F-93F7-318EB1479F99}" type="datetimeFigureOut">
              <a:rPr lang="es-ES"/>
              <a:pPr>
                <a:defRPr/>
              </a:pPr>
              <a:t>13/11/2013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DF6FD-DE2B-4C0B-AEDC-A0E08A26D6B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04941-8D26-4B6D-9BB5-59F4940EDF75}" type="datetimeFigureOut">
              <a:rPr lang="es-ES"/>
              <a:pPr>
                <a:defRPr/>
              </a:pPr>
              <a:t>13/11/2013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F0968-ABAF-4FF0-BD8C-2FCBFBE525B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B68F7-DDA5-4BC3-BDC0-BCA00D9DAA09}" type="datetimeFigureOut">
              <a:rPr lang="es-ES"/>
              <a:pPr>
                <a:defRPr/>
              </a:pPr>
              <a:t>13/11/2013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DA245-23F3-4990-8DB3-67CCA94F737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6D4B7-C7D8-43CA-AE3D-CBD51E1FDAE7}" type="datetimeFigureOut">
              <a:rPr lang="es-ES"/>
              <a:pPr>
                <a:defRPr/>
              </a:pPr>
              <a:t>13/11/2013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19C4C-E37E-4CAF-AB0B-C11E5FEA4E1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F5538-1537-4C6E-A5ED-ED4B81DC8B92}" type="datetimeFigureOut">
              <a:rPr lang="es-ES"/>
              <a:pPr>
                <a:defRPr/>
              </a:pPr>
              <a:t>13/11/2013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539A0-B95D-4BEA-AED4-786E27E7CAE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C82CB-2878-4F62-A39C-9A13938D1B44}" type="datetimeFigureOut">
              <a:rPr lang="es-ES"/>
              <a:pPr>
                <a:defRPr/>
              </a:pPr>
              <a:t>13/11/2013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F264E-0B4D-4497-8F13-09D125B7A02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612DC-593C-4F33-96F7-124B0132A364}" type="datetimeFigureOut">
              <a:rPr lang="es-ES"/>
              <a:pPr>
                <a:defRPr/>
              </a:pPr>
              <a:t>13/11/2013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1A54B-9552-4884-8FF5-02D4F6B05E0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28D4F-18B8-4800-A62F-F32002C48A8E}" type="datetimeFigureOut">
              <a:rPr lang="es-ES"/>
              <a:pPr>
                <a:defRPr/>
              </a:pPr>
              <a:t>13/11/2013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B32ED-6640-4873-A6F9-1081A660A20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8DCC3-3E0C-4C5A-805B-9FDEED6FC769}" type="datetimeFigureOut">
              <a:rPr lang="es-ES"/>
              <a:pPr>
                <a:defRPr/>
              </a:pPr>
              <a:t>13/11/2013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B1E1C-25DB-4FF5-9437-A174FE2D74A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AF748-7A54-4A44-A5CD-AE5EB81A6B16}" type="datetimeFigureOut">
              <a:rPr lang="es-ES"/>
              <a:pPr>
                <a:defRPr/>
              </a:pPr>
              <a:t>13/11/2013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6C98C-6002-4A25-8CD3-221CE7DDD2B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0DF58-CF67-4430-BC2C-3DE781960C20}" type="datetimeFigureOut">
              <a:rPr lang="es-ES"/>
              <a:pPr>
                <a:defRPr/>
              </a:pPr>
              <a:t>13/11/2013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6E46D-F388-4E59-B850-1EFEDEEEA7B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528C12C-905C-408A-AAC3-02CBDA4ACA9E}" type="datetimeFigureOut">
              <a:rPr lang="es-ES"/>
              <a:pPr>
                <a:defRPr/>
              </a:pPr>
              <a:t>13/11/2013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1B35D2E-8824-4BB9-92BB-6D17F2F4025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4" r:id="rId2"/>
    <p:sldLayoutId id="2147483693" r:id="rId3"/>
    <p:sldLayoutId id="2147483692" r:id="rId4"/>
    <p:sldLayoutId id="2147483691" r:id="rId5"/>
    <p:sldLayoutId id="2147483690" r:id="rId6"/>
    <p:sldLayoutId id="2147483689" r:id="rId7"/>
    <p:sldLayoutId id="2147483688" r:id="rId8"/>
    <p:sldLayoutId id="2147483687" r:id="rId9"/>
    <p:sldLayoutId id="2147483686" r:id="rId10"/>
    <p:sldLayoutId id="21474836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hyperlink" Target="http://www.educazione-stradale.org/edu/vino.htm" TargetMode="External"/><Relationship Id="rId7" Type="http://schemas.openxmlformats.org/officeDocument/2006/relationships/image" Target="../media/image1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gif"/><Relationship Id="rId5" Type="http://schemas.openxmlformats.org/officeDocument/2006/relationships/image" Target="../media/image27.gif"/><Relationship Id="rId4" Type="http://schemas.openxmlformats.org/officeDocument/2006/relationships/image" Target="../media/image26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gif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gif"/><Relationship Id="rId4" Type="http://schemas.openxmlformats.org/officeDocument/2006/relationships/image" Target="../media/image5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gi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gif"/><Relationship Id="rId4" Type="http://schemas.openxmlformats.org/officeDocument/2006/relationships/image" Target="../media/image53.gi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gi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gi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Line 5"/>
          <p:cNvSpPr>
            <a:spLocks noChangeShapeType="1"/>
          </p:cNvSpPr>
          <p:nvPr/>
        </p:nvSpPr>
        <p:spPr bwMode="auto">
          <a:xfrm>
            <a:off x="0" y="1341438"/>
            <a:ext cx="91440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pic>
        <p:nvPicPr>
          <p:cNvPr id="14338" name="Picture 2" descr="E:\sati\logo-sati.ic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55650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1 Imagen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72450" y="0"/>
            <a:ext cx="971550" cy="123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2 CuadroTexto"/>
          <p:cNvSpPr txBox="1">
            <a:spLocks noChangeArrowheads="1"/>
          </p:cNvSpPr>
          <p:nvPr/>
        </p:nvSpPr>
        <p:spPr bwMode="auto">
          <a:xfrm>
            <a:off x="3132138" y="260350"/>
            <a:ext cx="25193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CODEACOM</a:t>
            </a:r>
          </a:p>
        </p:txBody>
      </p:sp>
      <p:sp>
        <p:nvSpPr>
          <p:cNvPr id="14" name="13 CuadroTexto"/>
          <p:cNvSpPr txBox="1">
            <a:spLocks noChangeArrowheads="1"/>
          </p:cNvSpPr>
          <p:nvPr/>
        </p:nvSpPr>
        <p:spPr bwMode="auto">
          <a:xfrm>
            <a:off x="971550" y="765175"/>
            <a:ext cx="727233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SOCIEDAD ARGENTINA DE TERAPIA INTENSIVA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755650" y="2349500"/>
            <a:ext cx="7488238" cy="2584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MANEJO PREHOSPITALARIO DEL TRAUMA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VICTIMA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7 Imagen" descr="VICTIMA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91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Imagen" descr="VICTIMA4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9 Imagen" descr="VICTIMA5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963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10 Imagen" descr="VICTIMA6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088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11 Imagen" descr="VICTIMA7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12 Imagen" descr="VICTIMA8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91106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13 Imagen" descr="VICTIMA9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91963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14 Imagen" descr="VICTIMA10.jp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0"/>
            <a:ext cx="91963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xit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xit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" presetClass="exit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500"/>
                            </p:stCondLst>
                            <p:childTnLst>
                              <p:par>
                                <p:cTn id="4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2" presetClass="exit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500"/>
                            </p:stCondLst>
                            <p:childTnLst>
                              <p:par>
                                <p:cTn id="5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000"/>
                            </p:stCondLst>
                            <p:childTnLst>
                              <p:par>
                                <p:cTn id="55" presetID="2" presetClass="exit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500"/>
                            </p:stCondLst>
                            <p:childTnLst>
                              <p:par>
                                <p:cTn id="6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1000"/>
                            </p:stCondLst>
                            <p:childTnLst>
                              <p:par>
                                <p:cTn id="65" presetID="2" presetClass="exit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2500"/>
                            </p:stCondLst>
                            <p:childTnLst>
                              <p:par>
                                <p:cTn id="7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3000"/>
                            </p:stCondLst>
                            <p:childTnLst>
                              <p:par>
                                <p:cTn id="75" presetID="2" presetClass="exit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4500"/>
                            </p:stCondLst>
                            <p:childTnLst>
                              <p:par>
                                <p:cTn id="8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SNC0054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2 Imagen" descr="1012200938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3 Imagen" descr="18072009054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 descr="DSC00032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9" presetClass="exit" presetSubtype="0" accel="10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49" presetClass="exit" presetSubtype="0" accel="10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500"/>
                            </p:stCondLst>
                            <p:childTnLst>
                              <p:par>
                                <p:cTn id="4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FAMILIA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995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2 Imagen" descr="FAMILIA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79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3 Imagen" descr="FAMILIA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9" presetClass="exit" presetSubtype="0" accel="10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Line 5"/>
          <p:cNvSpPr>
            <a:spLocks noChangeShapeType="1"/>
          </p:cNvSpPr>
          <p:nvPr/>
        </p:nvSpPr>
        <p:spPr bwMode="auto">
          <a:xfrm>
            <a:off x="0" y="1341438"/>
            <a:ext cx="91440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pic>
        <p:nvPicPr>
          <p:cNvPr id="26626" name="Picture 2" descr="E:\sati\logo-sati.ic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55650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1 Imagen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72450" y="0"/>
            <a:ext cx="971550" cy="123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>
            <a:spLocks noChangeArrowheads="1"/>
          </p:cNvSpPr>
          <p:nvPr/>
        </p:nvSpPr>
        <p:spPr bwMode="auto">
          <a:xfrm>
            <a:off x="3132138" y="260350"/>
            <a:ext cx="25193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CODEACOM</a:t>
            </a:r>
          </a:p>
        </p:txBody>
      </p:sp>
      <p:sp>
        <p:nvSpPr>
          <p:cNvPr id="6" name="5 CuadroTexto"/>
          <p:cNvSpPr txBox="1">
            <a:spLocks noChangeArrowheads="1"/>
          </p:cNvSpPr>
          <p:nvPr/>
        </p:nvSpPr>
        <p:spPr bwMode="auto">
          <a:xfrm>
            <a:off x="971550" y="765175"/>
            <a:ext cx="727233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SOCIEDAD ARGENTINA DE TERAPIA INTENSIVA</a:t>
            </a:r>
          </a:p>
        </p:txBody>
      </p:sp>
      <p:pic>
        <p:nvPicPr>
          <p:cNvPr id="7" name="6 Imagen" descr="analizar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43213" y="1557338"/>
            <a:ext cx="3048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971550" y="5157788"/>
            <a:ext cx="6919913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1" lang="es-ES_tradnl" sz="4000" b="1">
                <a:latin typeface="Arial Narrow" pitchFamily="34" charset="0"/>
                <a:cs typeface="Times New Roman" pitchFamily="18" charset="0"/>
              </a:rPr>
              <a:t>ANALICEMOS…..</a:t>
            </a:r>
          </a:p>
          <a:p>
            <a:pPr algn="ctr" eaLnBrk="0" hangingPunct="0"/>
            <a:endParaRPr kumimoji="1" lang="es-ES_tradnl" sz="4000" b="1"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250825" y="1484313"/>
            <a:ext cx="84328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1" lang="es-ES_tradnl" sz="4000" b="1">
                <a:latin typeface="Arial Narrow" pitchFamily="34" charset="0"/>
                <a:cs typeface="Times New Roman" pitchFamily="18" charset="0"/>
              </a:rPr>
              <a:t>¿ES UNA ENFERMEDAD EL TRAUMA…..?</a:t>
            </a:r>
          </a:p>
          <a:p>
            <a:pPr algn="ctr" eaLnBrk="0" hangingPunct="0"/>
            <a:endParaRPr kumimoji="1" lang="es-ES_tradnl" sz="4000" b="1"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468313" y="4937125"/>
            <a:ext cx="84328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1" lang="es-ES_tradnl" sz="4000" b="1">
                <a:latin typeface="Arial Narrow" pitchFamily="34" charset="0"/>
                <a:cs typeface="Times New Roman" pitchFamily="18" charset="0"/>
              </a:rPr>
              <a:t>¿ESTAMOS ANTE UNA EPIDEMIA DE TRAUMA…..?</a:t>
            </a:r>
          </a:p>
          <a:p>
            <a:pPr algn="ctr" eaLnBrk="0" hangingPunct="0"/>
            <a:endParaRPr kumimoji="1" lang="es-ES_tradnl" sz="4000" b="1">
              <a:latin typeface="Arial Narrow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3"/>
          <p:cNvSpPr>
            <a:spLocks noChangeArrowheads="1"/>
          </p:cNvSpPr>
          <p:nvPr/>
        </p:nvSpPr>
        <p:spPr bwMode="auto">
          <a:xfrm>
            <a:off x="395288" y="1557338"/>
            <a:ext cx="8432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1" lang="es-ES_tradnl" sz="4000" b="1">
                <a:latin typeface="Arial Narrow" pitchFamily="34" charset="0"/>
                <a:cs typeface="Times New Roman" pitchFamily="18" charset="0"/>
              </a:rPr>
              <a:t>ENFERMEDAD TRAUMA</a:t>
            </a:r>
          </a:p>
        </p:txBody>
      </p:sp>
      <p:sp>
        <p:nvSpPr>
          <p:cNvPr id="27650" name="Line 5"/>
          <p:cNvSpPr>
            <a:spLocks noChangeShapeType="1"/>
          </p:cNvSpPr>
          <p:nvPr/>
        </p:nvSpPr>
        <p:spPr bwMode="auto">
          <a:xfrm>
            <a:off x="0" y="1341438"/>
            <a:ext cx="91440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pic>
        <p:nvPicPr>
          <p:cNvPr id="27651" name="Picture 2" descr="E:\sati\logo-sati.ic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55650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1 Imagen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72450" y="0"/>
            <a:ext cx="971550" cy="123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>
            <a:spLocks noChangeArrowheads="1"/>
          </p:cNvSpPr>
          <p:nvPr/>
        </p:nvSpPr>
        <p:spPr bwMode="auto">
          <a:xfrm>
            <a:off x="3132138" y="260350"/>
            <a:ext cx="25193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CODEACOM</a:t>
            </a:r>
          </a:p>
        </p:txBody>
      </p:sp>
      <p:sp>
        <p:nvSpPr>
          <p:cNvPr id="8" name="7 CuadroTexto"/>
          <p:cNvSpPr txBox="1">
            <a:spLocks noChangeArrowheads="1"/>
          </p:cNvSpPr>
          <p:nvPr/>
        </p:nvSpPr>
        <p:spPr bwMode="auto">
          <a:xfrm>
            <a:off x="971550" y="765175"/>
            <a:ext cx="727233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SOCIEDAD ARGENTINA DE TERAPIA INTENSIVA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539750" y="2565400"/>
            <a:ext cx="7920038" cy="38877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s-AR" sz="2800" b="1" u="sng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Tiene causas</a:t>
            </a:r>
            <a:r>
              <a:rPr lang="es-AR" sz="28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:</a:t>
            </a:r>
            <a:r>
              <a:rPr lang="es-AR" sz="280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 Alta velocidad, alcohol y drogas, falta de cinturón, falta de seguridad en rutas, no cumplimiento de normas de tránsito, etc.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s-AR" sz="2800" b="1" u="sng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Epidemiología</a:t>
            </a:r>
            <a:r>
              <a:rPr lang="es-AR" sz="2800" b="1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es-AR" sz="280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: Grupos más afectados, períodos con mayor incidencia, etc.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s-AR" sz="2800" b="1" u="sng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Prevención</a:t>
            </a:r>
            <a:r>
              <a:rPr lang="es-AR" sz="2800" b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es-AR" sz="280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:En su máximo exponente, como lo son  las vacunas.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1 Imagen" descr="pensand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341438"/>
            <a:ext cx="5121275" cy="387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Elipse"/>
          <p:cNvSpPr/>
          <p:nvPr/>
        </p:nvSpPr>
        <p:spPr>
          <a:xfrm>
            <a:off x="2484438" y="1700213"/>
            <a:ext cx="2879725" cy="122396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>
                <a:solidFill>
                  <a:schemeClr val="tx1"/>
                </a:solidFill>
              </a:rPr>
              <a:t>ENTONCES…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95288" y="5534025"/>
            <a:ext cx="84328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1" lang="es-ES_tradnl" sz="4000" b="1">
                <a:latin typeface="Arial Narrow" pitchFamily="34" charset="0"/>
                <a:cs typeface="Times New Roman" pitchFamily="18" charset="0"/>
              </a:rPr>
              <a:t>¿PORQUE LE LLAMAMOS “ACCIDENTE”…..?</a:t>
            </a:r>
          </a:p>
        </p:txBody>
      </p:sp>
      <p:pic>
        <p:nvPicPr>
          <p:cNvPr id="6" name="Picture 9" descr="auguri01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72225" y="874713"/>
            <a:ext cx="936625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 descr="gsm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24750" y="2565400"/>
            <a:ext cx="1368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artello stradale rosso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35600" y="3789363"/>
            <a:ext cx="1279525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9" name="Line 5"/>
          <p:cNvSpPr>
            <a:spLocks noChangeShapeType="1"/>
          </p:cNvSpPr>
          <p:nvPr/>
        </p:nvSpPr>
        <p:spPr bwMode="auto">
          <a:xfrm>
            <a:off x="0" y="1341438"/>
            <a:ext cx="91440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pic>
        <p:nvPicPr>
          <p:cNvPr id="28680" name="Picture 2" descr="E:\sati\logo-sati.ico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755650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1" name="1 Imagen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172450" y="0"/>
            <a:ext cx="971550" cy="123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CuadroTexto"/>
          <p:cNvSpPr txBox="1">
            <a:spLocks noChangeArrowheads="1"/>
          </p:cNvSpPr>
          <p:nvPr/>
        </p:nvSpPr>
        <p:spPr bwMode="auto">
          <a:xfrm>
            <a:off x="3132138" y="260350"/>
            <a:ext cx="25193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CODEACOM</a:t>
            </a:r>
          </a:p>
        </p:txBody>
      </p:sp>
      <p:sp>
        <p:nvSpPr>
          <p:cNvPr id="13" name="12 CuadroTexto"/>
          <p:cNvSpPr txBox="1">
            <a:spLocks noChangeArrowheads="1"/>
          </p:cNvSpPr>
          <p:nvPr/>
        </p:nvSpPr>
        <p:spPr bwMode="auto">
          <a:xfrm>
            <a:off x="971550" y="765175"/>
            <a:ext cx="727233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SOCIEDAD ARGENTINA DE TERAPIA INTENSIVA</a:t>
            </a: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395288" y="5805488"/>
            <a:ext cx="8432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1" lang="es-ES_tradnl" sz="4000" b="1">
                <a:latin typeface="Arial Narrow" pitchFamily="34" charset="0"/>
                <a:cs typeface="Times New Roman" pitchFamily="18" charset="0"/>
              </a:rPr>
              <a:t>SI ES PREVENIBLE……</a:t>
            </a: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395288" y="5805488"/>
            <a:ext cx="8432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1" lang="es-ES_tradnl" sz="4000" b="1">
                <a:latin typeface="Arial Narrow" pitchFamily="34" charset="0"/>
                <a:cs typeface="Times New Roman" pitchFamily="18" charset="0"/>
              </a:rPr>
              <a:t>SI TIENE CAUSAS RECONOCIDAS……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14" grpId="0"/>
      <p:bldP spid="14" grpId="1"/>
      <p:bldP spid="15" grpId="0"/>
      <p:bldP spid="15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Line 5"/>
          <p:cNvSpPr>
            <a:spLocks noChangeShapeType="1"/>
          </p:cNvSpPr>
          <p:nvPr/>
        </p:nvSpPr>
        <p:spPr bwMode="auto">
          <a:xfrm>
            <a:off x="0" y="1341438"/>
            <a:ext cx="91440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pic>
        <p:nvPicPr>
          <p:cNvPr id="29698" name="Picture 2" descr="E:\sati\logo-sati.ic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55650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1 Imagen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72450" y="0"/>
            <a:ext cx="971550" cy="123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>
            <a:spLocks noChangeArrowheads="1"/>
          </p:cNvSpPr>
          <p:nvPr/>
        </p:nvSpPr>
        <p:spPr bwMode="auto">
          <a:xfrm>
            <a:off x="3132138" y="260350"/>
            <a:ext cx="25193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CODEACOM</a:t>
            </a:r>
          </a:p>
        </p:txBody>
      </p:sp>
      <p:sp>
        <p:nvSpPr>
          <p:cNvPr id="6" name="5 CuadroTexto"/>
          <p:cNvSpPr txBox="1">
            <a:spLocks noChangeArrowheads="1"/>
          </p:cNvSpPr>
          <p:nvPr/>
        </p:nvSpPr>
        <p:spPr bwMode="auto">
          <a:xfrm>
            <a:off x="971550" y="765175"/>
            <a:ext cx="727233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SOCIEDAD ARGENTINA DE TERAPIA INTENSIVA</a:t>
            </a:r>
          </a:p>
        </p:txBody>
      </p:sp>
      <p:sp>
        <p:nvSpPr>
          <p:cNvPr id="29702" name="Rectangle 3"/>
          <p:cNvSpPr>
            <a:spLocks noChangeArrowheads="1"/>
          </p:cNvSpPr>
          <p:nvPr/>
        </p:nvSpPr>
        <p:spPr bwMode="auto">
          <a:xfrm>
            <a:off x="395288" y="1557338"/>
            <a:ext cx="8432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1" lang="es-ES_tradnl" sz="4000" b="1">
                <a:latin typeface="Arial Narrow" pitchFamily="34" charset="0"/>
                <a:cs typeface="Times New Roman" pitchFamily="18" charset="0"/>
              </a:rPr>
              <a:t>EPIDEMIA TRAUMA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468313" y="2492375"/>
            <a:ext cx="7991475" cy="946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280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Aparición de casos de una enfermedad en evidente exceso con respecto a lo esperado (Benenson A.S.)</a:t>
            </a:r>
          </a:p>
        </p:txBody>
      </p:sp>
      <p:pic>
        <p:nvPicPr>
          <p:cNvPr id="9" name="8 Imagen" descr="exponer.jpe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429000"/>
            <a:ext cx="3024188" cy="301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2266950" y="5516563"/>
            <a:ext cx="68770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1" lang="es-ES_tradnl" sz="4000" b="1">
                <a:latin typeface="Arial Narrow" pitchFamily="34" charset="0"/>
                <a:cs typeface="Times New Roman" pitchFamily="18" charset="0"/>
              </a:rPr>
              <a:t>¿HACE FALTA DECIR ALGO ???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que hacemo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8963" y="1619250"/>
            <a:ext cx="2886075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Line 5"/>
          <p:cNvSpPr>
            <a:spLocks noChangeShapeType="1"/>
          </p:cNvSpPr>
          <p:nvPr/>
        </p:nvSpPr>
        <p:spPr bwMode="auto">
          <a:xfrm>
            <a:off x="0" y="1341438"/>
            <a:ext cx="91440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pic>
        <p:nvPicPr>
          <p:cNvPr id="30723" name="Picture 2" descr="E:\sati\logo-sati.ic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55650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1 Imagen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72450" y="0"/>
            <a:ext cx="971550" cy="123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>
            <a:spLocks noChangeArrowheads="1"/>
          </p:cNvSpPr>
          <p:nvPr/>
        </p:nvSpPr>
        <p:spPr bwMode="auto">
          <a:xfrm>
            <a:off x="3132138" y="260350"/>
            <a:ext cx="25193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CODEACOM</a:t>
            </a:r>
          </a:p>
        </p:txBody>
      </p:sp>
      <p:sp>
        <p:nvSpPr>
          <p:cNvPr id="7" name="6 CuadroTexto"/>
          <p:cNvSpPr txBox="1">
            <a:spLocks noChangeArrowheads="1"/>
          </p:cNvSpPr>
          <p:nvPr/>
        </p:nvSpPr>
        <p:spPr bwMode="auto">
          <a:xfrm>
            <a:off x="971550" y="765175"/>
            <a:ext cx="727233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SOCIEDAD ARGENTINA DE TERAPIA INTENSIVA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684213" y="5300663"/>
            <a:ext cx="7416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1" lang="es-ES_tradnl" sz="4000" b="1">
                <a:latin typeface="Arial Narrow" pitchFamily="34" charset="0"/>
                <a:cs typeface="Times New Roman" pitchFamily="18" charset="0"/>
              </a:rPr>
              <a:t>¿QUÉ HACEMOS ENTONCES ???</a:t>
            </a:r>
          </a:p>
        </p:txBody>
      </p:sp>
      <p:pic>
        <p:nvPicPr>
          <p:cNvPr id="9" name="8 Imagen" descr="vacuna-300x300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87675" y="1916113"/>
            <a:ext cx="3313113" cy="33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187450" y="5445125"/>
            <a:ext cx="68770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1" lang="es-ES_tradnl" sz="4000" b="1">
                <a:latin typeface="Arial Narrow" pitchFamily="34" charset="0"/>
                <a:cs typeface="Times New Roman" pitchFamily="18" charset="0"/>
              </a:rPr>
              <a:t>¿VACUNA ???</a:t>
            </a:r>
          </a:p>
        </p:txBody>
      </p:sp>
      <p:sp>
        <p:nvSpPr>
          <p:cNvPr id="11" name="10 Rectángulo redondeado"/>
          <p:cNvSpPr/>
          <p:nvPr/>
        </p:nvSpPr>
        <p:spPr>
          <a:xfrm>
            <a:off x="1331913" y="2565400"/>
            <a:ext cx="6624637" cy="2303463"/>
          </a:xfrm>
          <a:prstGeom prst="roundRect">
            <a:avLst/>
          </a:prstGeom>
          <a:solidFill>
            <a:srgbClr val="FFFF00"/>
          </a:solidFill>
          <a:ln w="114300">
            <a:solidFill>
              <a:schemeClr val="tx1"/>
            </a:solidFill>
          </a:ln>
          <a:effectLst>
            <a:outerShdw blurRad="292100" dist="50800" dir="5220000" sx="101000" sy="101000" algn="ctr" rotWithShape="0">
              <a:schemeClr val="tx1">
                <a:alpha val="6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7200" b="1" dirty="0">
                <a:solidFill>
                  <a:schemeClr val="tx1"/>
                </a:solidFill>
              </a:rPr>
              <a:t>PREVENCIÓN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9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0" grpId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3419475" y="1557338"/>
            <a:ext cx="2160588" cy="792162"/>
          </a:xfrm>
          <a:prstGeom prst="roundRect">
            <a:avLst/>
          </a:prstGeom>
          <a:solidFill>
            <a:srgbClr val="FFFF00"/>
          </a:solidFill>
          <a:ln w="114300">
            <a:solidFill>
              <a:schemeClr val="tx1"/>
            </a:solidFill>
          </a:ln>
          <a:effectLst>
            <a:outerShdw blurRad="292100" dist="50800" dir="5220000" sx="101000" sy="101000" algn="ctr" rotWithShape="0">
              <a:schemeClr val="tx1">
                <a:alpha val="6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>
                <a:solidFill>
                  <a:schemeClr val="tx1"/>
                </a:solidFill>
              </a:rPr>
              <a:t>PREVENCIÓN</a:t>
            </a:r>
          </a:p>
        </p:txBody>
      </p:sp>
      <p:sp>
        <p:nvSpPr>
          <p:cNvPr id="3" name="2 Rectángulo redondeado"/>
          <p:cNvSpPr/>
          <p:nvPr/>
        </p:nvSpPr>
        <p:spPr>
          <a:xfrm>
            <a:off x="395288" y="2420938"/>
            <a:ext cx="2089150" cy="792162"/>
          </a:xfrm>
          <a:prstGeom prst="roundRect">
            <a:avLst/>
          </a:prstGeom>
          <a:solidFill>
            <a:srgbClr val="79F468"/>
          </a:solidFill>
          <a:ln w="76200">
            <a:solidFill>
              <a:schemeClr val="tx1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>
                <a:solidFill>
                  <a:schemeClr val="tx1"/>
                </a:solidFill>
              </a:rPr>
              <a:t>PEATONES</a:t>
            </a:r>
          </a:p>
        </p:txBody>
      </p:sp>
      <p:sp>
        <p:nvSpPr>
          <p:cNvPr id="4" name="3 Rectángulo redondeado"/>
          <p:cNvSpPr/>
          <p:nvPr/>
        </p:nvSpPr>
        <p:spPr>
          <a:xfrm>
            <a:off x="323850" y="5229225"/>
            <a:ext cx="2087563" cy="79216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tx1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>
                <a:solidFill>
                  <a:schemeClr val="tx1"/>
                </a:solidFill>
              </a:rPr>
              <a:t>MOTOS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6659563" y="2349500"/>
            <a:ext cx="2089150" cy="792163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76200">
            <a:solidFill>
              <a:schemeClr val="tx1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>
                <a:solidFill>
                  <a:schemeClr val="tx1"/>
                </a:solidFill>
              </a:rPr>
              <a:t>AUTOS</a:t>
            </a:r>
          </a:p>
        </p:txBody>
      </p:sp>
      <p:sp>
        <p:nvSpPr>
          <p:cNvPr id="6" name="5 Rectángulo redondeado"/>
          <p:cNvSpPr/>
          <p:nvPr/>
        </p:nvSpPr>
        <p:spPr>
          <a:xfrm>
            <a:off x="6588125" y="5300663"/>
            <a:ext cx="2087563" cy="79216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chemeClr val="tx1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>
                <a:solidFill>
                  <a:schemeClr val="tx1"/>
                </a:solidFill>
              </a:rPr>
              <a:t>BICICLETAS</a:t>
            </a:r>
          </a:p>
        </p:txBody>
      </p:sp>
      <p:sp>
        <p:nvSpPr>
          <p:cNvPr id="31750" name="Line 5"/>
          <p:cNvSpPr>
            <a:spLocks noChangeShapeType="1"/>
          </p:cNvSpPr>
          <p:nvPr/>
        </p:nvSpPr>
        <p:spPr bwMode="auto">
          <a:xfrm>
            <a:off x="0" y="1341438"/>
            <a:ext cx="91440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pic>
        <p:nvPicPr>
          <p:cNvPr id="31751" name="Picture 2" descr="E:\sati\logo-sati.ic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55650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1 Imagen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72450" y="0"/>
            <a:ext cx="971550" cy="123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CuadroTexto"/>
          <p:cNvSpPr txBox="1">
            <a:spLocks noChangeArrowheads="1"/>
          </p:cNvSpPr>
          <p:nvPr/>
        </p:nvSpPr>
        <p:spPr bwMode="auto">
          <a:xfrm>
            <a:off x="3132138" y="260350"/>
            <a:ext cx="25193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CODEACOM</a:t>
            </a:r>
          </a:p>
        </p:txBody>
      </p:sp>
      <p:sp>
        <p:nvSpPr>
          <p:cNvPr id="11" name="10 CuadroTexto"/>
          <p:cNvSpPr txBox="1">
            <a:spLocks noChangeArrowheads="1"/>
          </p:cNvSpPr>
          <p:nvPr/>
        </p:nvSpPr>
        <p:spPr bwMode="auto">
          <a:xfrm>
            <a:off x="971550" y="765175"/>
            <a:ext cx="727233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SOCIEDAD ARGENTINA DE TERAPIA INTENSIVA</a:t>
            </a:r>
          </a:p>
        </p:txBody>
      </p:sp>
      <p:sp>
        <p:nvSpPr>
          <p:cNvPr id="12" name="11 Elipse"/>
          <p:cNvSpPr/>
          <p:nvPr/>
        </p:nvSpPr>
        <p:spPr>
          <a:xfrm>
            <a:off x="3276600" y="3573463"/>
            <a:ext cx="2447925" cy="1295400"/>
          </a:xfrm>
          <a:prstGeom prst="ellipse">
            <a:avLst/>
          </a:prstGeom>
          <a:solidFill>
            <a:srgbClr val="FF2121">
              <a:alpha val="96000"/>
            </a:srgbClr>
          </a:solidFill>
          <a:ln w="76200">
            <a:solidFill>
              <a:schemeClr val="tx1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800" b="1">
                <a:solidFill>
                  <a:schemeClr val="tx1"/>
                </a:solidFill>
                <a:cs typeface="Arial" charset="0"/>
              </a:rPr>
              <a:t>TRÁNSITO</a:t>
            </a:r>
          </a:p>
        </p:txBody>
      </p:sp>
      <p:sp>
        <p:nvSpPr>
          <p:cNvPr id="13" name="12 Flecha arriba"/>
          <p:cNvSpPr/>
          <p:nvPr/>
        </p:nvSpPr>
        <p:spPr>
          <a:xfrm rot="7875052">
            <a:off x="2715419" y="3045619"/>
            <a:ext cx="649287" cy="720725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4" name="13 Flecha arriba"/>
          <p:cNvSpPr/>
          <p:nvPr/>
        </p:nvSpPr>
        <p:spPr>
          <a:xfrm rot="3155927">
            <a:off x="2643188" y="4768850"/>
            <a:ext cx="647700" cy="720725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5" name="14 Flecha arriba"/>
          <p:cNvSpPr/>
          <p:nvPr/>
        </p:nvSpPr>
        <p:spPr>
          <a:xfrm rot="13258708">
            <a:off x="5737225" y="3121025"/>
            <a:ext cx="647700" cy="720725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6" name="15 Flecha arriba"/>
          <p:cNvSpPr/>
          <p:nvPr/>
        </p:nvSpPr>
        <p:spPr>
          <a:xfrm rot="18854280">
            <a:off x="5668169" y="4849019"/>
            <a:ext cx="647700" cy="719138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31760" name="16 CuadroTexto"/>
          <p:cNvSpPr txBox="1">
            <a:spLocks noChangeArrowheads="1"/>
          </p:cNvSpPr>
          <p:nvPr/>
        </p:nvSpPr>
        <p:spPr bwMode="auto">
          <a:xfrm>
            <a:off x="900113" y="3284538"/>
            <a:ext cx="99377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3200" b="1">
                <a:latin typeface="Calibri" pitchFamily="34" charset="0"/>
              </a:rPr>
              <a:t>18 %</a:t>
            </a:r>
          </a:p>
        </p:txBody>
      </p:sp>
      <p:sp>
        <p:nvSpPr>
          <p:cNvPr id="31761" name="17 CuadroTexto"/>
          <p:cNvSpPr txBox="1">
            <a:spLocks noChangeArrowheads="1"/>
          </p:cNvSpPr>
          <p:nvPr/>
        </p:nvSpPr>
        <p:spPr bwMode="auto">
          <a:xfrm>
            <a:off x="900113" y="6021388"/>
            <a:ext cx="9937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3200" b="1">
                <a:latin typeface="Calibri" pitchFamily="34" charset="0"/>
              </a:rPr>
              <a:t>11 %</a:t>
            </a:r>
          </a:p>
        </p:txBody>
      </p:sp>
      <p:sp>
        <p:nvSpPr>
          <p:cNvPr id="31762" name="18 CuadroTexto"/>
          <p:cNvSpPr txBox="1">
            <a:spLocks noChangeArrowheads="1"/>
          </p:cNvSpPr>
          <p:nvPr/>
        </p:nvSpPr>
        <p:spPr bwMode="auto">
          <a:xfrm>
            <a:off x="7235825" y="6092825"/>
            <a:ext cx="785813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3200" b="1">
                <a:latin typeface="Calibri" pitchFamily="34" charset="0"/>
              </a:rPr>
              <a:t>6 %</a:t>
            </a:r>
          </a:p>
        </p:txBody>
      </p:sp>
      <p:sp>
        <p:nvSpPr>
          <p:cNvPr id="31763" name="19 CuadroTexto"/>
          <p:cNvSpPr txBox="1">
            <a:spLocks noChangeArrowheads="1"/>
          </p:cNvSpPr>
          <p:nvPr/>
        </p:nvSpPr>
        <p:spPr bwMode="auto">
          <a:xfrm>
            <a:off x="7235825" y="3213100"/>
            <a:ext cx="9953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3200" b="1">
                <a:latin typeface="Calibri" pitchFamily="34" charset="0"/>
              </a:rPr>
              <a:t>59 %</a:t>
            </a:r>
          </a:p>
        </p:txBody>
      </p:sp>
      <p:sp>
        <p:nvSpPr>
          <p:cNvPr id="31764" name="20 CuadroTexto"/>
          <p:cNvSpPr txBox="1">
            <a:spLocks noChangeArrowheads="1"/>
          </p:cNvSpPr>
          <p:nvPr/>
        </p:nvSpPr>
        <p:spPr bwMode="auto">
          <a:xfrm>
            <a:off x="2555875" y="6550025"/>
            <a:ext cx="39862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400">
                <a:latin typeface="Calibri" pitchFamily="34" charset="0"/>
              </a:rPr>
              <a:t>Fuente: Datos de mortalidad del Ministerio de Salud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Line 5"/>
          <p:cNvSpPr>
            <a:spLocks noChangeShapeType="1"/>
          </p:cNvSpPr>
          <p:nvPr/>
        </p:nvSpPr>
        <p:spPr bwMode="auto">
          <a:xfrm>
            <a:off x="0" y="1341438"/>
            <a:ext cx="91440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pic>
        <p:nvPicPr>
          <p:cNvPr id="32770" name="Picture 2" descr="E:\sati\logo-sati.ic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55650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1 Imagen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72450" y="0"/>
            <a:ext cx="971550" cy="123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>
            <a:spLocks noChangeArrowheads="1"/>
          </p:cNvSpPr>
          <p:nvPr/>
        </p:nvSpPr>
        <p:spPr bwMode="auto">
          <a:xfrm>
            <a:off x="3132138" y="260350"/>
            <a:ext cx="25193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CODEACOM</a:t>
            </a:r>
          </a:p>
        </p:txBody>
      </p:sp>
      <p:sp>
        <p:nvSpPr>
          <p:cNvPr id="8" name="7 CuadroTexto"/>
          <p:cNvSpPr txBox="1">
            <a:spLocks noChangeArrowheads="1"/>
          </p:cNvSpPr>
          <p:nvPr/>
        </p:nvSpPr>
        <p:spPr bwMode="auto">
          <a:xfrm>
            <a:off x="971550" y="765175"/>
            <a:ext cx="727233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SOCIEDAD ARGENTINA DE TERAPIA INTENSIVA</a:t>
            </a:r>
          </a:p>
        </p:txBody>
      </p:sp>
      <p:sp>
        <p:nvSpPr>
          <p:cNvPr id="32774" name="8 CuadroTexto"/>
          <p:cNvSpPr txBox="1">
            <a:spLocks noChangeArrowheads="1"/>
          </p:cNvSpPr>
          <p:nvPr/>
        </p:nvSpPr>
        <p:spPr bwMode="auto">
          <a:xfrm>
            <a:off x="755650" y="2133600"/>
            <a:ext cx="7588250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6600" b="1">
                <a:latin typeface="Calibri" pitchFamily="34" charset="0"/>
              </a:rPr>
              <a:t>FACTORES COMUNES</a:t>
            </a:r>
          </a:p>
        </p:txBody>
      </p:sp>
      <p:sp>
        <p:nvSpPr>
          <p:cNvPr id="11" name="10 Rectángulo redondeado"/>
          <p:cNvSpPr/>
          <p:nvPr/>
        </p:nvSpPr>
        <p:spPr>
          <a:xfrm>
            <a:off x="3492500" y="4005263"/>
            <a:ext cx="2159000" cy="792162"/>
          </a:xfrm>
          <a:prstGeom prst="roundRect">
            <a:avLst/>
          </a:prstGeom>
          <a:solidFill>
            <a:srgbClr val="FFFF00"/>
          </a:solidFill>
          <a:ln w="114300">
            <a:solidFill>
              <a:schemeClr val="tx1"/>
            </a:solidFill>
          </a:ln>
          <a:effectLst>
            <a:outerShdw blurRad="292100" dist="50800" dir="5220000" sx="101000" sy="101000" algn="ctr" rotWithShape="0">
              <a:schemeClr val="tx1">
                <a:alpha val="6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>
                <a:solidFill>
                  <a:schemeClr val="tx1"/>
                </a:solidFill>
              </a:rPr>
              <a:t>CELULAR</a:t>
            </a:r>
          </a:p>
        </p:txBody>
      </p:sp>
      <p:sp>
        <p:nvSpPr>
          <p:cNvPr id="12" name="11 Rectángulo redondeado"/>
          <p:cNvSpPr/>
          <p:nvPr/>
        </p:nvSpPr>
        <p:spPr>
          <a:xfrm>
            <a:off x="539750" y="4005263"/>
            <a:ext cx="2087563" cy="792162"/>
          </a:xfrm>
          <a:prstGeom prst="roundRect">
            <a:avLst/>
          </a:prstGeom>
          <a:solidFill>
            <a:srgbClr val="79F468"/>
          </a:solidFill>
          <a:ln w="76200">
            <a:solidFill>
              <a:schemeClr val="tx1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>
                <a:solidFill>
                  <a:schemeClr val="tx1"/>
                </a:solidFill>
              </a:rPr>
              <a:t>ALCOHOL</a:t>
            </a:r>
          </a:p>
        </p:txBody>
      </p:sp>
      <p:sp>
        <p:nvSpPr>
          <p:cNvPr id="14" name="13 Rectángulo redondeado"/>
          <p:cNvSpPr/>
          <p:nvPr/>
        </p:nvSpPr>
        <p:spPr>
          <a:xfrm>
            <a:off x="6516688" y="4005263"/>
            <a:ext cx="2087562" cy="792162"/>
          </a:xfrm>
          <a:prstGeom prst="roundRect">
            <a:avLst/>
          </a:prstGeom>
          <a:solidFill>
            <a:srgbClr val="FF2121"/>
          </a:solidFill>
          <a:ln w="76200">
            <a:solidFill>
              <a:schemeClr val="tx1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>
                <a:solidFill>
                  <a:schemeClr val="tx1"/>
                </a:solidFill>
              </a:rPr>
              <a:t>VELOCIDAD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Line 5"/>
          <p:cNvSpPr>
            <a:spLocks noChangeShapeType="1"/>
          </p:cNvSpPr>
          <p:nvPr/>
        </p:nvSpPr>
        <p:spPr bwMode="auto">
          <a:xfrm>
            <a:off x="0" y="1341438"/>
            <a:ext cx="91440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pic>
        <p:nvPicPr>
          <p:cNvPr id="15362" name="Picture 2" descr="E:\sati\logo-sati.ic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55650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1 Imagen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72450" y="0"/>
            <a:ext cx="971550" cy="123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>
            <a:spLocks noChangeArrowheads="1"/>
          </p:cNvSpPr>
          <p:nvPr/>
        </p:nvSpPr>
        <p:spPr bwMode="auto">
          <a:xfrm>
            <a:off x="3132138" y="260350"/>
            <a:ext cx="25193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CODEACOM</a:t>
            </a:r>
          </a:p>
        </p:txBody>
      </p:sp>
      <p:sp>
        <p:nvSpPr>
          <p:cNvPr id="6" name="5 CuadroTexto"/>
          <p:cNvSpPr txBox="1">
            <a:spLocks noChangeArrowheads="1"/>
          </p:cNvSpPr>
          <p:nvPr/>
        </p:nvSpPr>
        <p:spPr bwMode="auto">
          <a:xfrm>
            <a:off x="971550" y="765175"/>
            <a:ext cx="727233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SOCIEDAD ARGENTINA DE TERAPIA INTENSIVA</a:t>
            </a:r>
          </a:p>
        </p:txBody>
      </p:sp>
      <p:sp>
        <p:nvSpPr>
          <p:cNvPr id="15366" name="6 CuadroTexto"/>
          <p:cNvSpPr txBox="1">
            <a:spLocks noChangeArrowheads="1"/>
          </p:cNvSpPr>
          <p:nvPr/>
        </p:nvSpPr>
        <p:spPr bwMode="auto">
          <a:xfrm>
            <a:off x="1908175" y="3141663"/>
            <a:ext cx="54895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5400" b="1">
                <a:latin typeface="Calibri" pitchFamily="34" charset="0"/>
              </a:rPr>
              <a:t>TRAUMA = LESIÓN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Line 5"/>
          <p:cNvSpPr>
            <a:spLocks noChangeShapeType="1"/>
          </p:cNvSpPr>
          <p:nvPr/>
        </p:nvSpPr>
        <p:spPr bwMode="auto">
          <a:xfrm>
            <a:off x="0" y="1341438"/>
            <a:ext cx="91440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pic>
        <p:nvPicPr>
          <p:cNvPr id="33794" name="Picture 2" descr="E:\sati\logo-sati.ic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55650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1 Imagen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72450" y="0"/>
            <a:ext cx="971550" cy="123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>
            <a:spLocks noChangeArrowheads="1"/>
          </p:cNvSpPr>
          <p:nvPr/>
        </p:nvSpPr>
        <p:spPr bwMode="auto">
          <a:xfrm>
            <a:off x="3132138" y="260350"/>
            <a:ext cx="25193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CODEACOM</a:t>
            </a:r>
          </a:p>
        </p:txBody>
      </p:sp>
      <p:sp>
        <p:nvSpPr>
          <p:cNvPr id="8" name="7 CuadroTexto"/>
          <p:cNvSpPr txBox="1">
            <a:spLocks noChangeArrowheads="1"/>
          </p:cNvSpPr>
          <p:nvPr/>
        </p:nvSpPr>
        <p:spPr bwMode="auto">
          <a:xfrm>
            <a:off x="971550" y="765175"/>
            <a:ext cx="727233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SOCIEDAD ARGENTINA DE TERAPIA INTENSIVA</a:t>
            </a:r>
          </a:p>
        </p:txBody>
      </p:sp>
      <p:sp>
        <p:nvSpPr>
          <p:cNvPr id="12" name="11 Rectángulo redondeado"/>
          <p:cNvSpPr/>
          <p:nvPr/>
        </p:nvSpPr>
        <p:spPr>
          <a:xfrm>
            <a:off x="6659563" y="1844675"/>
            <a:ext cx="2089150" cy="792163"/>
          </a:xfrm>
          <a:prstGeom prst="roundRect">
            <a:avLst/>
          </a:prstGeom>
          <a:solidFill>
            <a:srgbClr val="79F468"/>
          </a:solidFill>
          <a:ln w="76200">
            <a:solidFill>
              <a:schemeClr val="tx1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>
                <a:solidFill>
                  <a:schemeClr val="tx1"/>
                </a:solidFill>
              </a:rPr>
              <a:t>ALCOHOL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395288" y="1989138"/>
            <a:ext cx="9505950" cy="4319587"/>
          </a:xfrm>
          <a:prstGeom prst="rect">
            <a:avLst/>
          </a:prstGeom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AR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Perturba la razón y el juicio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AR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Retarda los reflejos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AR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Dificulta el habla y el control muscular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AR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Provoca  la pérdida del equilibrio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AR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Disminuye la agudeza visual y auditiva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AR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Relaja y disminuye la ansiedad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AR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Dificulta la </a:t>
            </a:r>
            <a:r>
              <a:rPr lang="es-AR" sz="2800" b="1" dirty="0">
                <a:latin typeface="+mn-lt"/>
                <a:cs typeface="+mn-cs"/>
              </a:rPr>
              <a:t>capacidad</a:t>
            </a:r>
            <a:r>
              <a:rPr lang="es-AR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de reacción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AR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Desinhibe, provoca sensación de euforia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827088" y="1989138"/>
            <a:ext cx="6121400" cy="48688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800" b="1" dirty="0"/>
              <a:t>Aumenta la audacia 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800" b="1" dirty="0"/>
              <a:t>Da somnolencia </a:t>
            </a:r>
          </a:p>
          <a:p>
            <a:pPr marL="1600200" lvl="3" indent="-228600" fontAlgn="auto">
              <a:spcBef>
                <a:spcPct val="20000"/>
              </a:spcBef>
              <a:spcAft>
                <a:spcPts val="0"/>
              </a:spcAft>
              <a:buClr>
                <a:srgbClr val="CC3300"/>
              </a:buClr>
              <a:buFont typeface="Wingdings" pitchFamily="2" charset="2"/>
              <a:buChar char="ü"/>
              <a:defRPr/>
            </a:pPr>
            <a:r>
              <a:rPr lang="es-ES" sz="2800" b="1" dirty="0"/>
              <a:t>&lt;0,5gr/l  permitido</a:t>
            </a:r>
          </a:p>
          <a:p>
            <a:pPr marL="1600200" lvl="3" indent="-228600" fontAlgn="auto">
              <a:spcBef>
                <a:spcPct val="20000"/>
              </a:spcBef>
              <a:spcAft>
                <a:spcPts val="0"/>
              </a:spcAft>
              <a:buClr>
                <a:srgbClr val="CC3300"/>
              </a:buClr>
              <a:buFont typeface="Wingdings" pitchFamily="2" charset="2"/>
              <a:buChar char="ü"/>
              <a:defRPr/>
            </a:pPr>
            <a:r>
              <a:rPr lang="es-ES" sz="2800" b="1" dirty="0"/>
              <a:t>0,6 gr/dl  </a:t>
            </a:r>
            <a:r>
              <a:rPr lang="es-ES" sz="2800" b="1" dirty="0" err="1"/>
              <a:t>n°eventos</a:t>
            </a:r>
            <a:r>
              <a:rPr lang="es-ES" sz="2800" b="1" dirty="0"/>
              <a:t> x 2</a:t>
            </a:r>
          </a:p>
          <a:p>
            <a:pPr marL="1600200" lvl="3" indent="-228600" fontAlgn="auto">
              <a:spcBef>
                <a:spcPct val="20000"/>
              </a:spcBef>
              <a:spcAft>
                <a:spcPts val="0"/>
              </a:spcAft>
              <a:buClr>
                <a:srgbClr val="CC3300"/>
              </a:buClr>
              <a:buFont typeface="Wingdings" pitchFamily="2" charset="2"/>
              <a:buChar char="ü"/>
              <a:defRPr/>
            </a:pPr>
            <a:r>
              <a:rPr lang="es-ES" sz="2800" b="1" dirty="0"/>
              <a:t>0,7gr/dl   </a:t>
            </a:r>
            <a:r>
              <a:rPr lang="es-ES" sz="2800" b="1" dirty="0" err="1"/>
              <a:t>n°eventos</a:t>
            </a:r>
            <a:r>
              <a:rPr lang="es-ES" sz="2800" b="1" dirty="0"/>
              <a:t> x 3</a:t>
            </a:r>
          </a:p>
          <a:p>
            <a:pPr marL="1600200" lvl="3" indent="-228600" fontAlgn="auto">
              <a:spcBef>
                <a:spcPct val="20000"/>
              </a:spcBef>
              <a:spcAft>
                <a:spcPts val="0"/>
              </a:spcAft>
              <a:buClr>
                <a:srgbClr val="CC3300"/>
              </a:buClr>
              <a:buFont typeface="Wingdings" pitchFamily="2" charset="2"/>
              <a:buChar char="ü"/>
              <a:defRPr/>
            </a:pPr>
            <a:r>
              <a:rPr lang="es-ES" sz="2800" b="1" dirty="0"/>
              <a:t>0,8gr/dl   </a:t>
            </a:r>
            <a:r>
              <a:rPr lang="es-ES" sz="2800" b="1" dirty="0" err="1"/>
              <a:t>n°eventos</a:t>
            </a:r>
            <a:r>
              <a:rPr lang="es-ES" sz="2800" b="1" dirty="0"/>
              <a:t> x 8</a:t>
            </a:r>
          </a:p>
          <a:p>
            <a:pPr marL="1600200" lvl="3" indent="-228600" fontAlgn="auto">
              <a:spcBef>
                <a:spcPct val="20000"/>
              </a:spcBef>
              <a:spcAft>
                <a:spcPts val="0"/>
              </a:spcAft>
              <a:buClr>
                <a:srgbClr val="CC3300"/>
              </a:buClr>
              <a:buFont typeface="Wingdings" pitchFamily="2" charset="2"/>
              <a:buChar char="ü"/>
              <a:defRPr/>
            </a:pPr>
            <a:r>
              <a:rPr lang="es-ES" sz="2800" b="1" dirty="0"/>
              <a:t>&gt;1g/dl     12 veces más </a:t>
            </a:r>
          </a:p>
          <a:p>
            <a:pPr marL="1600200" lvl="3" indent="-228600" fontAlgn="auto">
              <a:spcBef>
                <a:spcPct val="20000"/>
              </a:spcBef>
              <a:spcAft>
                <a:spcPts val="0"/>
              </a:spcAft>
              <a:buClr>
                <a:srgbClr val="CC3300"/>
              </a:buClr>
              <a:buFont typeface="Wingdings" pitchFamily="2" charset="2"/>
              <a:buNone/>
              <a:defRPr/>
            </a:pPr>
            <a:endParaRPr lang="es-ES" sz="2800" b="1" dirty="0"/>
          </a:p>
        </p:txBody>
      </p:sp>
      <p:pic>
        <p:nvPicPr>
          <p:cNvPr id="16" name="15 Imagen" descr="alcohol al volante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7938" y="0"/>
            <a:ext cx="91519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16 CuadroTexto"/>
          <p:cNvSpPr txBox="1">
            <a:spLocks noChangeArrowheads="1"/>
          </p:cNvSpPr>
          <p:nvPr/>
        </p:nvSpPr>
        <p:spPr bwMode="auto">
          <a:xfrm>
            <a:off x="876300" y="6027738"/>
            <a:ext cx="8267700" cy="83026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4800" b="1">
                <a:solidFill>
                  <a:srgbClr val="FFFF00"/>
                </a:solidFill>
                <a:latin typeface="Calibri" pitchFamily="34" charset="0"/>
              </a:rPr>
              <a:t>EL ALCOHOL AL VOLANTE MATA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Line 5"/>
          <p:cNvSpPr>
            <a:spLocks noChangeShapeType="1"/>
          </p:cNvSpPr>
          <p:nvPr/>
        </p:nvSpPr>
        <p:spPr bwMode="auto">
          <a:xfrm>
            <a:off x="0" y="1341438"/>
            <a:ext cx="91440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pic>
        <p:nvPicPr>
          <p:cNvPr id="34818" name="Picture 2" descr="E:\sati\logo-sati.ic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55650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1 Imagen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72450" y="0"/>
            <a:ext cx="971550" cy="123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>
            <a:spLocks noChangeArrowheads="1"/>
          </p:cNvSpPr>
          <p:nvPr/>
        </p:nvSpPr>
        <p:spPr bwMode="auto">
          <a:xfrm>
            <a:off x="3132138" y="260350"/>
            <a:ext cx="25193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CODEACOM</a:t>
            </a:r>
          </a:p>
        </p:txBody>
      </p:sp>
      <p:sp>
        <p:nvSpPr>
          <p:cNvPr id="8" name="7 CuadroTexto"/>
          <p:cNvSpPr txBox="1">
            <a:spLocks noChangeArrowheads="1"/>
          </p:cNvSpPr>
          <p:nvPr/>
        </p:nvSpPr>
        <p:spPr bwMode="auto">
          <a:xfrm>
            <a:off x="971550" y="765175"/>
            <a:ext cx="727233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SOCIEDAD ARGENTINA DE TERAPIA INTENSIVA</a:t>
            </a:r>
          </a:p>
        </p:txBody>
      </p:sp>
      <p:sp>
        <p:nvSpPr>
          <p:cNvPr id="11" name="10 Rectángulo redondeado"/>
          <p:cNvSpPr/>
          <p:nvPr/>
        </p:nvSpPr>
        <p:spPr>
          <a:xfrm>
            <a:off x="3419475" y="1773238"/>
            <a:ext cx="2160588" cy="792162"/>
          </a:xfrm>
          <a:prstGeom prst="roundRect">
            <a:avLst/>
          </a:prstGeom>
          <a:solidFill>
            <a:srgbClr val="FFFF00"/>
          </a:solidFill>
          <a:ln w="114300">
            <a:solidFill>
              <a:schemeClr val="tx1"/>
            </a:solidFill>
          </a:ln>
          <a:effectLst>
            <a:outerShdw blurRad="292100" dist="50800" dir="5220000" sx="101000" sy="101000" algn="ctr" rotWithShape="0">
              <a:schemeClr val="tx1">
                <a:alpha val="6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>
                <a:solidFill>
                  <a:schemeClr val="tx1"/>
                </a:solidFill>
              </a:rPr>
              <a:t>CELULAR</a:t>
            </a:r>
          </a:p>
        </p:txBody>
      </p:sp>
      <p:sp>
        <p:nvSpPr>
          <p:cNvPr id="34823" name="12 CuadroTexto"/>
          <p:cNvSpPr txBox="1">
            <a:spLocks noChangeArrowheads="1"/>
          </p:cNvSpPr>
          <p:nvPr/>
        </p:nvSpPr>
        <p:spPr bwMode="auto">
          <a:xfrm>
            <a:off x="611188" y="2924175"/>
            <a:ext cx="7993062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4400" b="1">
                <a:latin typeface="Calibri" pitchFamily="34" charset="0"/>
              </a:rPr>
              <a:t>INCREMENTAN POR 4 LA POSIBILIDAD DE COLISIÓN</a:t>
            </a:r>
          </a:p>
          <a:p>
            <a:endParaRPr lang="es-ES" sz="4400" b="1">
              <a:latin typeface="Calibri" pitchFamily="34" charset="0"/>
            </a:endParaRPr>
          </a:p>
          <a:p>
            <a:r>
              <a:rPr lang="es-ES" sz="4400" b="1">
                <a:latin typeface="Calibri" pitchFamily="34" charset="0"/>
              </a:rPr>
              <a:t>AÚN EL MANOS LIBRES DISTRAE</a:t>
            </a:r>
          </a:p>
        </p:txBody>
      </p:sp>
      <p:pic>
        <p:nvPicPr>
          <p:cNvPr id="15" name="14 Imagen" descr="CELULAR CONDUCTOR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15 CuadroTexto"/>
          <p:cNvSpPr txBox="1">
            <a:spLocks noChangeArrowheads="1"/>
          </p:cNvSpPr>
          <p:nvPr/>
        </p:nvSpPr>
        <p:spPr bwMode="auto">
          <a:xfrm>
            <a:off x="0" y="5657850"/>
            <a:ext cx="6840538" cy="11906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3600" b="1">
                <a:solidFill>
                  <a:srgbClr val="FFFF00"/>
                </a:solidFill>
                <a:latin typeface="Calibri" pitchFamily="34" charset="0"/>
              </a:rPr>
              <a:t>¿QUÉ ES MAS IMPORTANTE QUE TU VIDA EN ESTE MOMENTO??</a:t>
            </a:r>
          </a:p>
        </p:txBody>
      </p:sp>
      <p:pic>
        <p:nvPicPr>
          <p:cNvPr id="17" name="16 Imagen" descr="CELULAR PEATON 2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-11113"/>
            <a:ext cx="9144000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1" descr="gsm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92950" y="1628775"/>
            <a:ext cx="1368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9" presetClass="entr" presetSubtype="0" decel="10000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Line 5"/>
          <p:cNvSpPr>
            <a:spLocks noChangeShapeType="1"/>
          </p:cNvSpPr>
          <p:nvPr/>
        </p:nvSpPr>
        <p:spPr bwMode="auto">
          <a:xfrm>
            <a:off x="0" y="1341438"/>
            <a:ext cx="91440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pic>
        <p:nvPicPr>
          <p:cNvPr id="35842" name="Picture 2" descr="E:\sati\logo-sati.ic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55650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1 Imagen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72450" y="0"/>
            <a:ext cx="971550" cy="123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>
            <a:spLocks noChangeArrowheads="1"/>
          </p:cNvSpPr>
          <p:nvPr/>
        </p:nvSpPr>
        <p:spPr bwMode="auto">
          <a:xfrm>
            <a:off x="3132138" y="260350"/>
            <a:ext cx="25193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CODEACOM</a:t>
            </a:r>
          </a:p>
        </p:txBody>
      </p:sp>
      <p:sp>
        <p:nvSpPr>
          <p:cNvPr id="8" name="7 CuadroTexto"/>
          <p:cNvSpPr txBox="1">
            <a:spLocks noChangeArrowheads="1"/>
          </p:cNvSpPr>
          <p:nvPr/>
        </p:nvSpPr>
        <p:spPr bwMode="auto">
          <a:xfrm>
            <a:off x="971550" y="765175"/>
            <a:ext cx="727233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SOCIEDAD ARGENTINA DE TERAPIA INTENSIVA</a:t>
            </a:r>
          </a:p>
        </p:txBody>
      </p:sp>
      <p:sp>
        <p:nvSpPr>
          <p:cNvPr id="9" name="8 Rectángulo redondeado"/>
          <p:cNvSpPr/>
          <p:nvPr/>
        </p:nvSpPr>
        <p:spPr>
          <a:xfrm>
            <a:off x="3348038" y="1628775"/>
            <a:ext cx="2087562" cy="792163"/>
          </a:xfrm>
          <a:prstGeom prst="roundRect">
            <a:avLst/>
          </a:prstGeom>
          <a:solidFill>
            <a:srgbClr val="FF2121"/>
          </a:solidFill>
          <a:ln w="76200">
            <a:solidFill>
              <a:schemeClr val="tx1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>
                <a:solidFill>
                  <a:schemeClr val="tx1"/>
                </a:solidFill>
              </a:rPr>
              <a:t>VELOCIDAD</a:t>
            </a:r>
          </a:p>
        </p:txBody>
      </p:sp>
      <p:sp>
        <p:nvSpPr>
          <p:cNvPr id="35847" name="9 CuadroTexto"/>
          <p:cNvSpPr txBox="1">
            <a:spLocks noChangeArrowheads="1"/>
          </p:cNvSpPr>
          <p:nvPr/>
        </p:nvSpPr>
        <p:spPr bwMode="auto">
          <a:xfrm>
            <a:off x="755650" y="3500438"/>
            <a:ext cx="806926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6000" b="1">
                <a:latin typeface="Calibri" pitchFamily="34" charset="0"/>
              </a:rPr>
              <a:t>¿QUÉ SE PUEDE DECIR ??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es-ES" sz="4800" smtClean="0"/>
          </a:p>
        </p:txBody>
      </p:sp>
      <p:sp>
        <p:nvSpPr>
          <p:cNvPr id="36866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4775" y="3887788"/>
            <a:ext cx="6394450" cy="1755775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endParaRPr lang="es-ES" smtClean="0"/>
          </a:p>
        </p:txBody>
      </p:sp>
      <p:pic>
        <p:nvPicPr>
          <p:cNvPr id="5124" name="Picture 4" descr="Copia de Copia de cuenta-kilometro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57150"/>
            <a:ext cx="9144000" cy="691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>
            <a:spLocks noChangeArrowheads="1"/>
          </p:cNvSpPr>
          <p:nvPr/>
        </p:nvSpPr>
        <p:spPr bwMode="auto">
          <a:xfrm>
            <a:off x="250825" y="260350"/>
            <a:ext cx="604996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4400">
                <a:solidFill>
                  <a:srgbClr val="FFFF00"/>
                </a:solidFill>
                <a:latin typeface="Calibri" pitchFamily="34" charset="0"/>
              </a:rPr>
              <a:t>LA VELOCIDAD MATA</a:t>
            </a:r>
          </a:p>
        </p:txBody>
      </p:sp>
    </p:spTree>
    <p:custDataLst>
      <p:tags r:id="rId1"/>
    </p:custDataLst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1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Line 5"/>
          <p:cNvSpPr>
            <a:spLocks noChangeShapeType="1"/>
          </p:cNvSpPr>
          <p:nvPr/>
        </p:nvSpPr>
        <p:spPr bwMode="auto">
          <a:xfrm>
            <a:off x="0" y="1341438"/>
            <a:ext cx="91440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pic>
        <p:nvPicPr>
          <p:cNvPr id="38914" name="Picture 2" descr="E:\sati\logo-sati.ic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55650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1 Imagen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72450" y="0"/>
            <a:ext cx="971550" cy="123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>
            <a:spLocks noChangeArrowheads="1"/>
          </p:cNvSpPr>
          <p:nvPr/>
        </p:nvSpPr>
        <p:spPr bwMode="auto">
          <a:xfrm>
            <a:off x="3132138" y="260350"/>
            <a:ext cx="25193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CODEACOM</a:t>
            </a:r>
          </a:p>
        </p:txBody>
      </p:sp>
      <p:sp>
        <p:nvSpPr>
          <p:cNvPr id="8" name="7 CuadroTexto"/>
          <p:cNvSpPr txBox="1">
            <a:spLocks noChangeArrowheads="1"/>
          </p:cNvSpPr>
          <p:nvPr/>
        </p:nvSpPr>
        <p:spPr bwMode="auto">
          <a:xfrm>
            <a:off x="971550" y="765175"/>
            <a:ext cx="727233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SOCIEDAD ARGENTINA DE TERAPIA INTENSIVA</a:t>
            </a:r>
          </a:p>
        </p:txBody>
      </p:sp>
      <p:pic>
        <p:nvPicPr>
          <p:cNvPr id="38918" name="10 Imagen" descr="pensando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557338"/>
            <a:ext cx="5216525" cy="395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9" name="11 CuadroTexto"/>
          <p:cNvSpPr txBox="1">
            <a:spLocks noChangeArrowheads="1"/>
          </p:cNvSpPr>
          <p:nvPr/>
        </p:nvSpPr>
        <p:spPr bwMode="auto">
          <a:xfrm>
            <a:off x="684213" y="5805488"/>
            <a:ext cx="82343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4000" b="1">
                <a:latin typeface="Calibri" pitchFamily="34" charset="0"/>
              </a:rPr>
              <a:t>¿Y SI LA PREVENCIÓN NO FUNCIONA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2 Imagen" descr="accidente-del-transito_g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 descr="asustad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Line 5"/>
          <p:cNvSpPr>
            <a:spLocks noChangeShapeType="1"/>
          </p:cNvSpPr>
          <p:nvPr/>
        </p:nvSpPr>
        <p:spPr bwMode="auto">
          <a:xfrm>
            <a:off x="0" y="1341438"/>
            <a:ext cx="91440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pic>
        <p:nvPicPr>
          <p:cNvPr id="40962" name="Picture 2" descr="E:\sati\logo-sati.ic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55650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1 Imagen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72450" y="0"/>
            <a:ext cx="971550" cy="123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>
            <a:spLocks noChangeArrowheads="1"/>
          </p:cNvSpPr>
          <p:nvPr/>
        </p:nvSpPr>
        <p:spPr bwMode="auto">
          <a:xfrm>
            <a:off x="3132138" y="260350"/>
            <a:ext cx="25193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CODEACOM</a:t>
            </a:r>
          </a:p>
        </p:txBody>
      </p:sp>
      <p:sp>
        <p:nvSpPr>
          <p:cNvPr id="6" name="5 CuadroTexto"/>
          <p:cNvSpPr txBox="1">
            <a:spLocks noChangeArrowheads="1"/>
          </p:cNvSpPr>
          <p:nvPr/>
        </p:nvSpPr>
        <p:spPr bwMode="auto">
          <a:xfrm>
            <a:off x="971550" y="765175"/>
            <a:ext cx="727233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SOCIEDAD ARGENTINA DE TERAPIA INTENSIVA</a:t>
            </a:r>
          </a:p>
        </p:txBody>
      </p:sp>
      <p:sp>
        <p:nvSpPr>
          <p:cNvPr id="7" name="6 Elipse"/>
          <p:cNvSpPr/>
          <p:nvPr/>
        </p:nvSpPr>
        <p:spPr>
          <a:xfrm>
            <a:off x="395288" y="1773238"/>
            <a:ext cx="2520950" cy="1800225"/>
          </a:xfrm>
          <a:prstGeom prst="ellipse">
            <a:avLst/>
          </a:prstGeom>
          <a:noFill/>
          <a:ln w="1047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8" name="7 Elipse"/>
          <p:cNvSpPr/>
          <p:nvPr/>
        </p:nvSpPr>
        <p:spPr>
          <a:xfrm>
            <a:off x="611188" y="1989138"/>
            <a:ext cx="2089150" cy="1368425"/>
          </a:xfrm>
          <a:prstGeom prst="ellipse">
            <a:avLst/>
          </a:prstGeom>
          <a:noFill/>
          <a:ln w="1047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>
                <a:solidFill>
                  <a:schemeClr val="tx1"/>
                </a:solidFill>
              </a:rPr>
              <a:t>TESTIGOS</a:t>
            </a:r>
          </a:p>
        </p:txBody>
      </p:sp>
      <p:sp>
        <p:nvSpPr>
          <p:cNvPr id="11" name="10 Elipse"/>
          <p:cNvSpPr/>
          <p:nvPr/>
        </p:nvSpPr>
        <p:spPr>
          <a:xfrm>
            <a:off x="2051050" y="2636838"/>
            <a:ext cx="2808288" cy="1800225"/>
          </a:xfrm>
          <a:prstGeom prst="ellipse">
            <a:avLst/>
          </a:prstGeom>
          <a:noFill/>
          <a:ln w="1047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2" name="11 Elipse"/>
          <p:cNvSpPr/>
          <p:nvPr/>
        </p:nvSpPr>
        <p:spPr>
          <a:xfrm>
            <a:off x="2268538" y="2852738"/>
            <a:ext cx="2374900" cy="1368425"/>
          </a:xfrm>
          <a:prstGeom prst="ellipse">
            <a:avLst/>
          </a:prstGeom>
          <a:noFill/>
          <a:ln w="1047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dirty="0">
                <a:solidFill>
                  <a:schemeClr val="tx1"/>
                </a:solidFill>
              </a:rPr>
              <a:t>PRIMER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dirty="0">
                <a:solidFill>
                  <a:schemeClr val="tx1"/>
                </a:solidFill>
              </a:rPr>
              <a:t>RESPONDEDOR</a:t>
            </a:r>
          </a:p>
        </p:txBody>
      </p:sp>
      <p:sp>
        <p:nvSpPr>
          <p:cNvPr id="13" name="12 Elipse"/>
          <p:cNvSpPr/>
          <p:nvPr/>
        </p:nvSpPr>
        <p:spPr>
          <a:xfrm>
            <a:off x="4067175" y="3644900"/>
            <a:ext cx="2808288" cy="1800225"/>
          </a:xfrm>
          <a:prstGeom prst="ellipse">
            <a:avLst/>
          </a:prstGeom>
          <a:noFill/>
          <a:ln w="1047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4" name="13 Elipse"/>
          <p:cNvSpPr/>
          <p:nvPr/>
        </p:nvSpPr>
        <p:spPr>
          <a:xfrm>
            <a:off x="4284663" y="3860800"/>
            <a:ext cx="2374900" cy="1368425"/>
          </a:xfrm>
          <a:prstGeom prst="ellipse">
            <a:avLst/>
          </a:prstGeom>
          <a:noFill/>
          <a:ln w="1047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600" b="1">
                <a:solidFill>
                  <a:schemeClr val="tx1"/>
                </a:solidFill>
                <a:cs typeface="Arial" charset="0"/>
              </a:rPr>
              <a:t>SERVICIO MÉDICO DE URGENCIAS</a:t>
            </a:r>
          </a:p>
        </p:txBody>
      </p:sp>
      <p:sp>
        <p:nvSpPr>
          <p:cNvPr id="15" name="14 Elipse"/>
          <p:cNvSpPr/>
          <p:nvPr/>
        </p:nvSpPr>
        <p:spPr>
          <a:xfrm>
            <a:off x="6011863" y="4508500"/>
            <a:ext cx="2808287" cy="1800225"/>
          </a:xfrm>
          <a:prstGeom prst="ellipse">
            <a:avLst/>
          </a:prstGeom>
          <a:noFill/>
          <a:ln w="1047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6" name="15 Elipse"/>
          <p:cNvSpPr/>
          <p:nvPr/>
        </p:nvSpPr>
        <p:spPr>
          <a:xfrm>
            <a:off x="6227763" y="4724400"/>
            <a:ext cx="2376487" cy="1368425"/>
          </a:xfrm>
          <a:prstGeom prst="ellipse">
            <a:avLst/>
          </a:prstGeom>
          <a:noFill/>
          <a:ln w="1047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>
                <a:solidFill>
                  <a:schemeClr val="tx1"/>
                </a:solidFill>
              </a:rPr>
              <a:t>HOSPITAL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93615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93615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Line 5"/>
          <p:cNvSpPr>
            <a:spLocks noChangeShapeType="1"/>
          </p:cNvSpPr>
          <p:nvPr/>
        </p:nvSpPr>
        <p:spPr bwMode="auto">
          <a:xfrm>
            <a:off x="0" y="1341438"/>
            <a:ext cx="91440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pic>
        <p:nvPicPr>
          <p:cNvPr id="41986" name="Picture 2" descr="E:\sati\logo-sati.ic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55650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1 Imagen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72450" y="0"/>
            <a:ext cx="971550" cy="123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>
            <a:spLocks noChangeArrowheads="1"/>
          </p:cNvSpPr>
          <p:nvPr/>
        </p:nvSpPr>
        <p:spPr bwMode="auto">
          <a:xfrm>
            <a:off x="3132138" y="260350"/>
            <a:ext cx="25193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CODEACOM</a:t>
            </a:r>
          </a:p>
        </p:txBody>
      </p:sp>
      <p:sp>
        <p:nvSpPr>
          <p:cNvPr id="8" name="7 CuadroTexto"/>
          <p:cNvSpPr txBox="1">
            <a:spLocks noChangeArrowheads="1"/>
          </p:cNvSpPr>
          <p:nvPr/>
        </p:nvSpPr>
        <p:spPr bwMode="auto">
          <a:xfrm>
            <a:off x="971550" y="765175"/>
            <a:ext cx="727233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SOCIEDAD ARGENTINA DE TERAPIA INTENSIVA</a:t>
            </a:r>
          </a:p>
        </p:txBody>
      </p:sp>
      <p:sp>
        <p:nvSpPr>
          <p:cNvPr id="12" name="11 Rectángulo redondeado"/>
          <p:cNvSpPr/>
          <p:nvPr/>
        </p:nvSpPr>
        <p:spPr>
          <a:xfrm>
            <a:off x="1042988" y="1628775"/>
            <a:ext cx="7129462" cy="1079500"/>
          </a:xfrm>
          <a:prstGeom prst="roundRect">
            <a:avLst/>
          </a:prstGeom>
          <a:solidFill>
            <a:srgbClr val="FF0000">
              <a:alpha val="74000"/>
            </a:srgbClr>
          </a:solidFill>
          <a:ln w="127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000" b="1" dirty="0">
                <a:solidFill>
                  <a:schemeClr val="tx1"/>
                </a:solidFill>
              </a:rPr>
              <a:t>EVALUAR LA ESCENA</a:t>
            </a:r>
          </a:p>
        </p:txBody>
      </p:sp>
      <p:sp>
        <p:nvSpPr>
          <p:cNvPr id="13" name="12 Rectángulo redondeado"/>
          <p:cNvSpPr/>
          <p:nvPr/>
        </p:nvSpPr>
        <p:spPr>
          <a:xfrm>
            <a:off x="1042988" y="5373688"/>
            <a:ext cx="7129462" cy="1079500"/>
          </a:xfrm>
          <a:prstGeom prst="roundRect">
            <a:avLst/>
          </a:prstGeom>
          <a:solidFill>
            <a:srgbClr val="79F468"/>
          </a:solidFill>
          <a:ln w="127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ES" sz="4000" b="1">
                <a:solidFill>
                  <a:schemeClr val="tx1"/>
                </a:solidFill>
                <a:cs typeface="Arial" charset="0"/>
              </a:rPr>
              <a:t>SOCORRER A LAS VÍCTIMAS</a:t>
            </a:r>
          </a:p>
        </p:txBody>
      </p:sp>
      <p:sp>
        <p:nvSpPr>
          <p:cNvPr id="14" name="13 Rectángulo redondeado"/>
          <p:cNvSpPr/>
          <p:nvPr/>
        </p:nvSpPr>
        <p:spPr>
          <a:xfrm>
            <a:off x="971550" y="3357563"/>
            <a:ext cx="7129463" cy="1079500"/>
          </a:xfrm>
          <a:prstGeom prst="roundRect">
            <a:avLst/>
          </a:prstGeom>
          <a:solidFill>
            <a:srgbClr val="FFFF00"/>
          </a:solidFill>
          <a:ln w="127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4000" b="1">
                <a:solidFill>
                  <a:schemeClr val="tx1"/>
                </a:solidFill>
                <a:cs typeface="Arial" charset="0"/>
              </a:rPr>
              <a:t>LLAMAR AL SERVICIO DE URGENCIAS</a:t>
            </a:r>
          </a:p>
        </p:txBody>
      </p:sp>
      <p:sp>
        <p:nvSpPr>
          <p:cNvPr id="11" name="10 CuadroTexto"/>
          <p:cNvSpPr txBox="1">
            <a:spLocks noChangeArrowheads="1"/>
          </p:cNvSpPr>
          <p:nvPr/>
        </p:nvSpPr>
        <p:spPr bwMode="auto">
          <a:xfrm>
            <a:off x="0" y="3860800"/>
            <a:ext cx="96472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4000" b="1">
                <a:latin typeface="Calibri" pitchFamily="34" charset="0"/>
              </a:rPr>
              <a:t>¿ES SEGURO EL LUGAR DONDE ESTOY ???</a:t>
            </a:r>
          </a:p>
        </p:txBody>
      </p:sp>
      <p:sp>
        <p:nvSpPr>
          <p:cNvPr id="16" name="15 CuadroTexto"/>
          <p:cNvSpPr txBox="1">
            <a:spLocks noChangeArrowheads="1"/>
          </p:cNvSpPr>
          <p:nvPr/>
        </p:nvSpPr>
        <p:spPr bwMode="auto">
          <a:xfrm>
            <a:off x="1619250" y="3933825"/>
            <a:ext cx="63896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4000" b="1">
                <a:latin typeface="Calibri" pitchFamily="34" charset="0"/>
              </a:rPr>
              <a:t>¿ES SEGURO ACERCARME ???</a:t>
            </a:r>
          </a:p>
        </p:txBody>
      </p:sp>
      <p:sp>
        <p:nvSpPr>
          <p:cNvPr id="17" name="16 CuadroTexto"/>
          <p:cNvSpPr txBox="1">
            <a:spLocks noChangeArrowheads="1"/>
          </p:cNvSpPr>
          <p:nvPr/>
        </p:nvSpPr>
        <p:spPr bwMode="auto">
          <a:xfrm>
            <a:off x="1692275" y="4076700"/>
            <a:ext cx="74517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4000" b="1">
                <a:latin typeface="Calibri" pitchFamily="34" charset="0"/>
              </a:rPr>
              <a:t>¿ES SEGURO LO QUE ESTOY HACIENDO ???</a:t>
            </a:r>
          </a:p>
        </p:txBody>
      </p:sp>
      <p:pic>
        <p:nvPicPr>
          <p:cNvPr id="18" name="17 Imagen" descr="escena peligrosa1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18 Imagen" descr="escena peligrosa3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19 Imagen" descr="escena peligrosa 2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20 CuadroTexto"/>
          <p:cNvSpPr txBox="1">
            <a:spLocks noChangeArrowheads="1"/>
          </p:cNvSpPr>
          <p:nvPr/>
        </p:nvSpPr>
        <p:spPr bwMode="auto">
          <a:xfrm>
            <a:off x="323850" y="4868863"/>
            <a:ext cx="8540750" cy="1120775"/>
          </a:xfrm>
          <a:prstGeom prst="rect">
            <a:avLst/>
          </a:prstGeom>
          <a:solidFill>
            <a:srgbClr val="FFFF00"/>
          </a:solidFill>
          <a:ln w="1143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6000" b="1">
                <a:solidFill>
                  <a:srgbClr val="FF0000"/>
                </a:solidFill>
                <a:latin typeface="Calibri" pitchFamily="34" charset="0"/>
              </a:rPr>
              <a:t>¡¡ NO SUMAR VÍCTIMAS 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1" grpId="0"/>
      <p:bldP spid="11" grpId="1"/>
      <p:bldP spid="16" grpId="0"/>
      <p:bldP spid="16" grpId="1"/>
      <p:bldP spid="17" grpId="0"/>
      <p:bldP spid="17" grpId="1"/>
      <p:bldP spid="21" grpId="0" animBg="1"/>
      <p:bldP spid="21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ll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3 Imagen" descr="lll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646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 descr="llll3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Medical-1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4888" y="3789363"/>
            <a:ext cx="2679700" cy="222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4" name="Line 5"/>
          <p:cNvSpPr>
            <a:spLocks noChangeShapeType="1"/>
          </p:cNvSpPr>
          <p:nvPr/>
        </p:nvSpPr>
        <p:spPr bwMode="auto">
          <a:xfrm>
            <a:off x="0" y="1341438"/>
            <a:ext cx="91440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pic>
        <p:nvPicPr>
          <p:cNvPr id="44035" name="Picture 2" descr="E:\sati\logo-sati.ic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55650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1 Imagen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72450" y="0"/>
            <a:ext cx="971550" cy="123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>
            <a:spLocks noChangeArrowheads="1"/>
          </p:cNvSpPr>
          <p:nvPr/>
        </p:nvSpPr>
        <p:spPr bwMode="auto">
          <a:xfrm>
            <a:off x="3132138" y="260350"/>
            <a:ext cx="25193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CODEACOM</a:t>
            </a:r>
          </a:p>
        </p:txBody>
      </p:sp>
      <p:sp>
        <p:nvSpPr>
          <p:cNvPr id="7" name="6 CuadroTexto"/>
          <p:cNvSpPr txBox="1">
            <a:spLocks noChangeArrowheads="1"/>
          </p:cNvSpPr>
          <p:nvPr/>
        </p:nvSpPr>
        <p:spPr bwMode="auto">
          <a:xfrm>
            <a:off x="971550" y="765175"/>
            <a:ext cx="727233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SOCIEDAD ARGENTINA DE TERAPIA INTENSIVA</a:t>
            </a:r>
          </a:p>
        </p:txBody>
      </p:sp>
      <p:sp>
        <p:nvSpPr>
          <p:cNvPr id="8" name="7 Rectángulo redondeado"/>
          <p:cNvSpPr/>
          <p:nvPr/>
        </p:nvSpPr>
        <p:spPr>
          <a:xfrm>
            <a:off x="1116013" y="1628775"/>
            <a:ext cx="7127875" cy="1079500"/>
          </a:xfrm>
          <a:prstGeom prst="roundRect">
            <a:avLst/>
          </a:prstGeom>
          <a:solidFill>
            <a:srgbClr val="FFFF00"/>
          </a:solidFill>
          <a:ln w="127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4000" b="1">
                <a:solidFill>
                  <a:schemeClr val="tx1"/>
                </a:solidFill>
                <a:cs typeface="Arial" charset="0"/>
              </a:rPr>
              <a:t>LLAMAR AL SERVICIO DE URGENCIAS</a:t>
            </a:r>
          </a:p>
        </p:txBody>
      </p:sp>
      <p:pic>
        <p:nvPicPr>
          <p:cNvPr id="44040" name="8 Imagen" descr="91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924175"/>
            <a:ext cx="4110038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CuadroTexto"/>
          <p:cNvSpPr txBox="1">
            <a:spLocks noChangeArrowheads="1"/>
          </p:cNvSpPr>
          <p:nvPr/>
        </p:nvSpPr>
        <p:spPr bwMode="auto">
          <a:xfrm>
            <a:off x="4140200" y="3068638"/>
            <a:ext cx="5003800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800" b="1">
                <a:latin typeface="Calibri" pitchFamily="34" charset="0"/>
              </a:rPr>
              <a:t>BRINDAR DATOS PRECISOS</a:t>
            </a:r>
          </a:p>
          <a:p>
            <a:endParaRPr lang="es-ES" sz="2800" b="1">
              <a:latin typeface="Calibri" pitchFamily="34" charset="0"/>
            </a:endParaRPr>
          </a:p>
          <a:p>
            <a:r>
              <a:rPr lang="es-ES" sz="2800" b="1">
                <a:latin typeface="Calibri" pitchFamily="34" charset="0"/>
              </a:rPr>
              <a:t>SEGUIR LAS INDICACIONES DEL OPERADOR </a:t>
            </a:r>
          </a:p>
          <a:p>
            <a:endParaRPr lang="es-ES" sz="2800" b="1">
              <a:latin typeface="Calibri" pitchFamily="34" charset="0"/>
            </a:endParaRPr>
          </a:p>
          <a:p>
            <a:r>
              <a:rPr lang="es-ES" sz="2800" b="1">
                <a:latin typeface="Calibri" pitchFamily="34" charset="0"/>
              </a:rPr>
              <a:t>RESPONDER SUS PREGUNTAS CON LA MAYOR PRECISIÓN POSIBLE</a:t>
            </a:r>
          </a:p>
        </p:txBody>
      </p:sp>
      <p:sp>
        <p:nvSpPr>
          <p:cNvPr id="11" name="10 CuadroTexto"/>
          <p:cNvSpPr txBox="1">
            <a:spLocks noChangeArrowheads="1"/>
          </p:cNvSpPr>
          <p:nvPr/>
        </p:nvSpPr>
        <p:spPr bwMode="auto">
          <a:xfrm>
            <a:off x="4140200" y="3068638"/>
            <a:ext cx="5003800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800" b="1">
                <a:latin typeface="Calibri" pitchFamily="34" charset="0"/>
              </a:rPr>
              <a:t>NO CORTE LA COMUNICACIÓN HASTA QUE EL OPERADOR SE LO INDIQUE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3348038" y="1557338"/>
            <a:ext cx="2592387" cy="1366837"/>
          </a:xfrm>
          <a:prstGeom prst="roundRect">
            <a:avLst/>
          </a:prstGeom>
          <a:solidFill>
            <a:srgbClr val="FFFF00"/>
          </a:solidFill>
          <a:ln w="114300">
            <a:solidFill>
              <a:schemeClr val="tx1"/>
            </a:solidFill>
          </a:ln>
          <a:effectLst>
            <a:outerShdw blurRad="292100" dist="50800" dir="5220000" sx="101000" sy="101000" algn="ctr" rotWithShape="0">
              <a:schemeClr val="tx1">
                <a:alpha val="6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4000" b="1">
                <a:solidFill>
                  <a:schemeClr val="tx1"/>
                </a:solidFill>
                <a:cs typeface="Arial" charset="0"/>
              </a:rPr>
              <a:t>CINÉTICA</a:t>
            </a:r>
          </a:p>
        </p:txBody>
      </p:sp>
      <p:sp>
        <p:nvSpPr>
          <p:cNvPr id="3" name="2 Rectángulo redondeado"/>
          <p:cNvSpPr/>
          <p:nvPr/>
        </p:nvSpPr>
        <p:spPr>
          <a:xfrm>
            <a:off x="323850" y="2276475"/>
            <a:ext cx="2087563" cy="792163"/>
          </a:xfrm>
          <a:prstGeom prst="roundRect">
            <a:avLst/>
          </a:prstGeom>
          <a:solidFill>
            <a:srgbClr val="79F468"/>
          </a:solidFill>
          <a:ln w="76200">
            <a:solidFill>
              <a:schemeClr val="tx1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800" b="1">
                <a:solidFill>
                  <a:schemeClr val="tx1"/>
                </a:solidFill>
                <a:cs typeface="Arial" charset="0"/>
              </a:rPr>
              <a:t>ELÉCTRICA</a:t>
            </a:r>
          </a:p>
        </p:txBody>
      </p:sp>
      <p:sp>
        <p:nvSpPr>
          <p:cNvPr id="4" name="3 Rectángulo redondeado"/>
          <p:cNvSpPr/>
          <p:nvPr/>
        </p:nvSpPr>
        <p:spPr>
          <a:xfrm>
            <a:off x="323850" y="5732463"/>
            <a:ext cx="2087563" cy="79216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tx1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800" b="1">
                <a:solidFill>
                  <a:schemeClr val="tx1"/>
                </a:solidFill>
                <a:cs typeface="Arial" charset="0"/>
              </a:rPr>
              <a:t>QUÍMICA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6659563" y="2349500"/>
            <a:ext cx="2089150" cy="792163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76200">
            <a:solidFill>
              <a:schemeClr val="tx1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800" b="1">
                <a:solidFill>
                  <a:schemeClr val="tx1"/>
                </a:solidFill>
                <a:cs typeface="Arial" charset="0"/>
              </a:rPr>
              <a:t>TÉRMICA</a:t>
            </a:r>
          </a:p>
        </p:txBody>
      </p:sp>
      <p:sp>
        <p:nvSpPr>
          <p:cNvPr id="6" name="5 Rectángulo redondeado"/>
          <p:cNvSpPr/>
          <p:nvPr/>
        </p:nvSpPr>
        <p:spPr>
          <a:xfrm>
            <a:off x="6732588" y="5661025"/>
            <a:ext cx="2087562" cy="79216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chemeClr val="tx1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>
                <a:solidFill>
                  <a:schemeClr val="tx1"/>
                </a:solidFill>
              </a:rPr>
              <a:t>RADIANTE</a:t>
            </a:r>
          </a:p>
        </p:txBody>
      </p:sp>
      <p:sp>
        <p:nvSpPr>
          <p:cNvPr id="7" name="6 Elipse"/>
          <p:cNvSpPr/>
          <p:nvPr/>
        </p:nvSpPr>
        <p:spPr>
          <a:xfrm>
            <a:off x="3563938" y="3644900"/>
            <a:ext cx="2447925" cy="1296988"/>
          </a:xfrm>
          <a:prstGeom prst="ellipse">
            <a:avLst/>
          </a:prstGeom>
          <a:solidFill>
            <a:srgbClr val="FF2121">
              <a:alpha val="96000"/>
            </a:srgbClr>
          </a:solidFill>
          <a:ln w="76200">
            <a:solidFill>
              <a:schemeClr val="tx1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>
                <a:solidFill>
                  <a:schemeClr val="tx1"/>
                </a:solidFill>
              </a:rPr>
              <a:t>TRAUMA</a:t>
            </a:r>
          </a:p>
        </p:txBody>
      </p:sp>
      <p:sp>
        <p:nvSpPr>
          <p:cNvPr id="8" name="7 Flecha arriba"/>
          <p:cNvSpPr/>
          <p:nvPr/>
        </p:nvSpPr>
        <p:spPr>
          <a:xfrm rot="7875052">
            <a:off x="2572544" y="3190081"/>
            <a:ext cx="647700" cy="719138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9" name="8 Flecha arriba"/>
          <p:cNvSpPr/>
          <p:nvPr/>
        </p:nvSpPr>
        <p:spPr>
          <a:xfrm rot="3155927">
            <a:off x="2643188" y="4768850"/>
            <a:ext cx="647700" cy="720725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0" name="9 Flecha arriba"/>
          <p:cNvSpPr/>
          <p:nvPr/>
        </p:nvSpPr>
        <p:spPr>
          <a:xfrm rot="13258708">
            <a:off x="6313488" y="3336925"/>
            <a:ext cx="647700" cy="720725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1" name="10 Flecha arriba"/>
          <p:cNvSpPr/>
          <p:nvPr/>
        </p:nvSpPr>
        <p:spPr>
          <a:xfrm rot="18854280">
            <a:off x="6171407" y="4775994"/>
            <a:ext cx="649287" cy="720725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6395" name="Line 5"/>
          <p:cNvSpPr>
            <a:spLocks noChangeShapeType="1"/>
          </p:cNvSpPr>
          <p:nvPr/>
        </p:nvSpPr>
        <p:spPr bwMode="auto">
          <a:xfrm>
            <a:off x="0" y="1341438"/>
            <a:ext cx="91440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pic>
        <p:nvPicPr>
          <p:cNvPr id="16396" name="Picture 2" descr="E:\sati\logo-sati.ic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55650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7" name="1 Imagen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72450" y="0"/>
            <a:ext cx="971550" cy="123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14 CuadroTexto"/>
          <p:cNvSpPr txBox="1">
            <a:spLocks noChangeArrowheads="1"/>
          </p:cNvSpPr>
          <p:nvPr/>
        </p:nvSpPr>
        <p:spPr bwMode="auto">
          <a:xfrm>
            <a:off x="3132138" y="260350"/>
            <a:ext cx="25193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CODEACOM</a:t>
            </a:r>
          </a:p>
        </p:txBody>
      </p:sp>
      <p:sp>
        <p:nvSpPr>
          <p:cNvPr id="16" name="15 CuadroTexto"/>
          <p:cNvSpPr txBox="1">
            <a:spLocks noChangeArrowheads="1"/>
          </p:cNvSpPr>
          <p:nvPr/>
        </p:nvSpPr>
        <p:spPr bwMode="auto">
          <a:xfrm>
            <a:off x="971550" y="765175"/>
            <a:ext cx="727233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SOCIEDAD ARGENTINA DE TERAPIA INTENSIVA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Line 5"/>
          <p:cNvSpPr>
            <a:spLocks noChangeShapeType="1"/>
          </p:cNvSpPr>
          <p:nvPr/>
        </p:nvSpPr>
        <p:spPr bwMode="auto">
          <a:xfrm>
            <a:off x="0" y="1341438"/>
            <a:ext cx="91440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pic>
        <p:nvPicPr>
          <p:cNvPr id="45058" name="Picture 2" descr="E:\sati\logo-sati.ic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55650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1 Imagen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72450" y="0"/>
            <a:ext cx="971550" cy="123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>
            <a:spLocks noChangeArrowheads="1"/>
          </p:cNvSpPr>
          <p:nvPr/>
        </p:nvSpPr>
        <p:spPr bwMode="auto">
          <a:xfrm>
            <a:off x="3132138" y="260350"/>
            <a:ext cx="25193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CODEACOM</a:t>
            </a:r>
          </a:p>
        </p:txBody>
      </p:sp>
      <p:sp>
        <p:nvSpPr>
          <p:cNvPr id="7" name="6 CuadroTexto"/>
          <p:cNvSpPr txBox="1">
            <a:spLocks noChangeArrowheads="1"/>
          </p:cNvSpPr>
          <p:nvPr/>
        </p:nvSpPr>
        <p:spPr bwMode="auto">
          <a:xfrm>
            <a:off x="971550" y="765175"/>
            <a:ext cx="727233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SOCIEDAD ARGENTINA DE TERAPIA INTENSIVA</a:t>
            </a:r>
          </a:p>
        </p:txBody>
      </p:sp>
      <p:sp>
        <p:nvSpPr>
          <p:cNvPr id="9" name="8 Rectángulo redondeado"/>
          <p:cNvSpPr/>
          <p:nvPr/>
        </p:nvSpPr>
        <p:spPr>
          <a:xfrm>
            <a:off x="1116013" y="1628775"/>
            <a:ext cx="7127875" cy="1079500"/>
          </a:xfrm>
          <a:prstGeom prst="roundRect">
            <a:avLst/>
          </a:prstGeom>
          <a:solidFill>
            <a:srgbClr val="79F468"/>
          </a:solidFill>
          <a:ln w="127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4000" b="1">
                <a:solidFill>
                  <a:schemeClr val="tx1"/>
                </a:solidFill>
                <a:cs typeface="Arial" charset="0"/>
              </a:rPr>
              <a:t>SOCORRER A LAS VÍCTIMAS</a:t>
            </a:r>
          </a:p>
        </p:txBody>
      </p:sp>
      <p:sp>
        <p:nvSpPr>
          <p:cNvPr id="10" name="9 CuadroTexto"/>
          <p:cNvSpPr txBox="1">
            <a:spLocks noChangeArrowheads="1"/>
          </p:cNvSpPr>
          <p:nvPr/>
        </p:nvSpPr>
        <p:spPr bwMode="auto">
          <a:xfrm>
            <a:off x="900113" y="3716338"/>
            <a:ext cx="7531100" cy="1016000"/>
          </a:xfrm>
          <a:prstGeom prst="rect">
            <a:avLst/>
          </a:prstGeom>
          <a:solidFill>
            <a:srgbClr val="FFFF00"/>
          </a:solidFill>
          <a:ln w="1143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6000" b="1">
                <a:solidFill>
                  <a:srgbClr val="FF0000"/>
                </a:solidFill>
                <a:latin typeface="Calibri" pitchFamily="34" charset="0"/>
              </a:rPr>
              <a:t>¡¡¡ NO HACER DAÑO !!!</a:t>
            </a:r>
          </a:p>
        </p:txBody>
      </p:sp>
      <p:sp>
        <p:nvSpPr>
          <p:cNvPr id="11" name="10 CuadroTexto"/>
          <p:cNvSpPr txBox="1">
            <a:spLocks noChangeArrowheads="1"/>
          </p:cNvSpPr>
          <p:nvPr/>
        </p:nvSpPr>
        <p:spPr bwMode="auto">
          <a:xfrm>
            <a:off x="539750" y="4292600"/>
            <a:ext cx="3105150" cy="585788"/>
          </a:xfrm>
          <a:prstGeom prst="rect">
            <a:avLst/>
          </a:prstGeom>
          <a:solidFill>
            <a:srgbClr val="FFFF00"/>
          </a:solidFill>
          <a:ln w="1143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3200" b="1">
                <a:latin typeface="Calibri" pitchFamily="34" charset="0"/>
              </a:rPr>
              <a:t>DAÑO PRIMARIO</a:t>
            </a:r>
          </a:p>
        </p:txBody>
      </p:sp>
      <p:sp>
        <p:nvSpPr>
          <p:cNvPr id="12" name="11 CuadroTexto"/>
          <p:cNvSpPr txBox="1">
            <a:spLocks noChangeArrowheads="1"/>
          </p:cNvSpPr>
          <p:nvPr/>
        </p:nvSpPr>
        <p:spPr bwMode="auto">
          <a:xfrm>
            <a:off x="5148263" y="4365625"/>
            <a:ext cx="3581400" cy="584200"/>
          </a:xfrm>
          <a:prstGeom prst="rect">
            <a:avLst/>
          </a:prstGeom>
          <a:solidFill>
            <a:srgbClr val="FFFF00"/>
          </a:solidFill>
          <a:ln w="1143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3200" b="1">
                <a:latin typeface="Calibri" pitchFamily="34" charset="0"/>
              </a:rPr>
              <a:t>DAÑO SECUNDARIO</a:t>
            </a:r>
          </a:p>
        </p:txBody>
      </p:sp>
      <p:sp>
        <p:nvSpPr>
          <p:cNvPr id="13" name="12 Flecha derecha"/>
          <p:cNvSpPr/>
          <p:nvPr/>
        </p:nvSpPr>
        <p:spPr>
          <a:xfrm>
            <a:off x="4067175" y="4365625"/>
            <a:ext cx="576263" cy="503238"/>
          </a:xfrm>
          <a:prstGeom prst="rightArrow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4" name="13 CuadroTexto"/>
          <p:cNvSpPr txBox="1">
            <a:spLocks noChangeArrowheads="1"/>
          </p:cNvSpPr>
          <p:nvPr/>
        </p:nvSpPr>
        <p:spPr bwMode="auto">
          <a:xfrm>
            <a:off x="971550" y="5229225"/>
            <a:ext cx="7099300" cy="1120775"/>
          </a:xfrm>
          <a:prstGeom prst="rect">
            <a:avLst/>
          </a:prstGeom>
          <a:solidFill>
            <a:schemeClr val="tx1"/>
          </a:solidFill>
          <a:ln w="1143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6000" b="1">
                <a:solidFill>
                  <a:srgbClr val="FF0000"/>
                </a:solidFill>
                <a:latin typeface="Calibri" pitchFamily="34" charset="0"/>
              </a:rPr>
              <a:t>VÍCTIMA MAS GRAVE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26624E-6 L -0.00243 -0.1157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2" grpId="0" animBg="1"/>
      <p:bldP spid="13" grpId="0" animBg="1"/>
      <p:bldP spid="1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Line 5"/>
          <p:cNvSpPr>
            <a:spLocks noChangeShapeType="1"/>
          </p:cNvSpPr>
          <p:nvPr/>
        </p:nvSpPr>
        <p:spPr bwMode="auto">
          <a:xfrm>
            <a:off x="0" y="1341438"/>
            <a:ext cx="91440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pic>
        <p:nvPicPr>
          <p:cNvPr id="46082" name="Picture 2" descr="E:\sati\logo-sati.ic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55650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1 Imagen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72450" y="0"/>
            <a:ext cx="971550" cy="123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>
            <a:spLocks noChangeArrowheads="1"/>
          </p:cNvSpPr>
          <p:nvPr/>
        </p:nvSpPr>
        <p:spPr bwMode="auto">
          <a:xfrm>
            <a:off x="3132138" y="260350"/>
            <a:ext cx="25193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CODEACOM</a:t>
            </a:r>
          </a:p>
        </p:txBody>
      </p:sp>
      <p:sp>
        <p:nvSpPr>
          <p:cNvPr id="8" name="7 CuadroTexto"/>
          <p:cNvSpPr txBox="1">
            <a:spLocks noChangeArrowheads="1"/>
          </p:cNvSpPr>
          <p:nvPr/>
        </p:nvSpPr>
        <p:spPr bwMode="auto">
          <a:xfrm>
            <a:off x="971550" y="765175"/>
            <a:ext cx="727233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SOCIEDAD ARGENTINA DE TERAPIA INTENSIVA</a:t>
            </a:r>
          </a:p>
        </p:txBody>
      </p:sp>
      <p:sp>
        <p:nvSpPr>
          <p:cNvPr id="46086" name="8 CuadroTexto"/>
          <p:cNvSpPr txBox="1">
            <a:spLocks noChangeArrowheads="1"/>
          </p:cNvSpPr>
          <p:nvPr/>
        </p:nvSpPr>
        <p:spPr bwMode="auto">
          <a:xfrm>
            <a:off x="468313" y="1700213"/>
            <a:ext cx="76152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3600" b="1">
                <a:latin typeface="Calibri" pitchFamily="34" charset="0"/>
              </a:rPr>
              <a:t>EN LO POSIBLE HABLE CON LA VÍCTIMA</a:t>
            </a:r>
          </a:p>
        </p:txBody>
      </p:sp>
      <p:sp>
        <p:nvSpPr>
          <p:cNvPr id="46087" name="12 CuadroTexto"/>
          <p:cNvSpPr txBox="1">
            <a:spLocks noChangeArrowheads="1"/>
          </p:cNvSpPr>
          <p:nvPr/>
        </p:nvSpPr>
        <p:spPr bwMode="auto">
          <a:xfrm>
            <a:off x="468313" y="2492375"/>
            <a:ext cx="792003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3600" b="1">
                <a:latin typeface="Calibri" pitchFamily="34" charset="0"/>
              </a:rPr>
              <a:t>NO MUEVA A LA VÍCTIMA , NO LA RETIRE DEL VEHÍCULO</a:t>
            </a:r>
          </a:p>
        </p:txBody>
      </p:sp>
      <p:sp>
        <p:nvSpPr>
          <p:cNvPr id="46088" name="13 CuadroTexto"/>
          <p:cNvSpPr txBox="1">
            <a:spLocks noChangeArrowheads="1"/>
          </p:cNvSpPr>
          <p:nvPr/>
        </p:nvSpPr>
        <p:spPr bwMode="auto">
          <a:xfrm>
            <a:off x="468313" y="5084763"/>
            <a:ext cx="8207375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3600" b="1">
                <a:latin typeface="Calibri" pitchFamily="34" charset="0"/>
              </a:rPr>
              <a:t>MANTENGA LA CALMA E INFORME LO QUE SUCEDE A SU ALREDEDOR, LO QUE HIZO Y LO QUE VAYA A REALIZAR</a:t>
            </a:r>
          </a:p>
        </p:txBody>
      </p:sp>
      <p:sp>
        <p:nvSpPr>
          <p:cNvPr id="46089" name="14 CuadroTexto"/>
          <p:cNvSpPr txBox="1">
            <a:spLocks noChangeArrowheads="1"/>
          </p:cNvSpPr>
          <p:nvPr/>
        </p:nvSpPr>
        <p:spPr bwMode="auto">
          <a:xfrm>
            <a:off x="468313" y="3789363"/>
            <a:ext cx="792003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3600" b="1">
                <a:latin typeface="Calibri" pitchFamily="34" charset="0"/>
              </a:rPr>
              <a:t>SOLO RETIRE EL CINTURÓN SI DIFICULTA LA RESPIRACIÓN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Line 5"/>
          <p:cNvSpPr>
            <a:spLocks noChangeShapeType="1"/>
          </p:cNvSpPr>
          <p:nvPr/>
        </p:nvSpPr>
        <p:spPr bwMode="auto">
          <a:xfrm>
            <a:off x="0" y="1341438"/>
            <a:ext cx="91440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pic>
        <p:nvPicPr>
          <p:cNvPr id="47106" name="Picture 2" descr="E:\sati\logo-sati.ic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55650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1 Imagen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72450" y="0"/>
            <a:ext cx="971550" cy="123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>
            <a:spLocks noChangeArrowheads="1"/>
          </p:cNvSpPr>
          <p:nvPr/>
        </p:nvSpPr>
        <p:spPr bwMode="auto">
          <a:xfrm>
            <a:off x="3132138" y="260350"/>
            <a:ext cx="25193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CODEACOM</a:t>
            </a:r>
          </a:p>
        </p:txBody>
      </p:sp>
      <p:sp>
        <p:nvSpPr>
          <p:cNvPr id="8" name="7 CuadroTexto"/>
          <p:cNvSpPr txBox="1">
            <a:spLocks noChangeArrowheads="1"/>
          </p:cNvSpPr>
          <p:nvPr/>
        </p:nvSpPr>
        <p:spPr bwMode="auto">
          <a:xfrm>
            <a:off x="971550" y="765175"/>
            <a:ext cx="727233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SOCIEDAD ARGENTINA DE TERAPIA INTENSIVA</a:t>
            </a:r>
          </a:p>
        </p:txBody>
      </p:sp>
      <p:sp>
        <p:nvSpPr>
          <p:cNvPr id="47110" name="8 CuadroTexto"/>
          <p:cNvSpPr txBox="1">
            <a:spLocks noChangeArrowheads="1"/>
          </p:cNvSpPr>
          <p:nvPr/>
        </p:nvSpPr>
        <p:spPr bwMode="auto">
          <a:xfrm>
            <a:off x="395288" y="3068638"/>
            <a:ext cx="84248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3600" b="1">
                <a:latin typeface="Calibri" pitchFamily="34" charset="0"/>
              </a:rPr>
              <a:t>SIGA SIEMPRE LAS INDICACIONES DEL OPERADOR DEL SERVICIO DE URGENCIAS</a:t>
            </a:r>
          </a:p>
        </p:txBody>
      </p:sp>
      <p:sp>
        <p:nvSpPr>
          <p:cNvPr id="10" name="9 CuadroTexto"/>
          <p:cNvSpPr txBox="1">
            <a:spLocks noChangeArrowheads="1"/>
          </p:cNvSpPr>
          <p:nvPr/>
        </p:nvSpPr>
        <p:spPr bwMode="auto">
          <a:xfrm>
            <a:off x="755650" y="4581525"/>
            <a:ext cx="742632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4800" b="1">
                <a:solidFill>
                  <a:srgbClr val="FF2121"/>
                </a:solidFill>
                <a:latin typeface="Calibri" pitchFamily="34" charset="0"/>
              </a:rPr>
              <a:t>¡¡¡ NUNCA LA ABANDONE !!!</a:t>
            </a:r>
          </a:p>
        </p:txBody>
      </p:sp>
      <p:sp>
        <p:nvSpPr>
          <p:cNvPr id="47112" name="10 CuadroTexto"/>
          <p:cNvSpPr txBox="1">
            <a:spLocks noChangeArrowheads="1"/>
          </p:cNvSpPr>
          <p:nvPr/>
        </p:nvSpPr>
        <p:spPr bwMode="auto">
          <a:xfrm>
            <a:off x="395288" y="2060575"/>
            <a:ext cx="84248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3600" b="1">
                <a:latin typeface="Calibri" pitchFamily="34" charset="0"/>
              </a:rPr>
              <a:t>NUNCA DEBE DARLE ALGO PARA BEBER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Line 5"/>
          <p:cNvSpPr>
            <a:spLocks noChangeShapeType="1"/>
          </p:cNvSpPr>
          <p:nvPr/>
        </p:nvSpPr>
        <p:spPr bwMode="auto">
          <a:xfrm>
            <a:off x="0" y="1341438"/>
            <a:ext cx="91440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pic>
        <p:nvPicPr>
          <p:cNvPr id="48130" name="Picture 2" descr="E:\sati\logo-sati.ic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55650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1 Imagen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72450" y="0"/>
            <a:ext cx="971550" cy="123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>
            <a:spLocks noChangeArrowheads="1"/>
          </p:cNvSpPr>
          <p:nvPr/>
        </p:nvSpPr>
        <p:spPr bwMode="auto">
          <a:xfrm>
            <a:off x="3132138" y="260350"/>
            <a:ext cx="25193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CODEACOM</a:t>
            </a:r>
          </a:p>
        </p:txBody>
      </p:sp>
      <p:sp>
        <p:nvSpPr>
          <p:cNvPr id="6" name="5 CuadroTexto"/>
          <p:cNvSpPr txBox="1">
            <a:spLocks noChangeArrowheads="1"/>
          </p:cNvSpPr>
          <p:nvPr/>
        </p:nvSpPr>
        <p:spPr bwMode="auto">
          <a:xfrm>
            <a:off x="971550" y="765175"/>
            <a:ext cx="727233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SOCIEDAD ARGENTINA DE TERAPIA INTENSIVA</a:t>
            </a:r>
          </a:p>
        </p:txBody>
      </p:sp>
      <p:sp>
        <p:nvSpPr>
          <p:cNvPr id="48134" name="6 CuadroTexto"/>
          <p:cNvSpPr txBox="1">
            <a:spLocks noChangeArrowheads="1"/>
          </p:cNvSpPr>
          <p:nvPr/>
        </p:nvSpPr>
        <p:spPr bwMode="auto">
          <a:xfrm>
            <a:off x="900113" y="2852738"/>
            <a:ext cx="7559675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6000" b="1">
                <a:solidFill>
                  <a:srgbClr val="FF2121"/>
                </a:solidFill>
                <a:latin typeface="Calibri" pitchFamily="34" charset="0"/>
              </a:rPr>
              <a:t>SITUACIONES DE RIESGO VITAL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Line 5"/>
          <p:cNvSpPr>
            <a:spLocks noChangeShapeType="1"/>
          </p:cNvSpPr>
          <p:nvPr/>
        </p:nvSpPr>
        <p:spPr bwMode="auto">
          <a:xfrm>
            <a:off x="0" y="1341438"/>
            <a:ext cx="91440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pic>
        <p:nvPicPr>
          <p:cNvPr id="49154" name="Picture 2" descr="E:\sati\logo-sati.ic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55650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1 Imagen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72450" y="0"/>
            <a:ext cx="971550" cy="123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>
            <a:spLocks noChangeArrowheads="1"/>
          </p:cNvSpPr>
          <p:nvPr/>
        </p:nvSpPr>
        <p:spPr bwMode="auto">
          <a:xfrm>
            <a:off x="3132138" y="260350"/>
            <a:ext cx="25193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CODEACOM</a:t>
            </a:r>
          </a:p>
        </p:txBody>
      </p:sp>
      <p:sp>
        <p:nvSpPr>
          <p:cNvPr id="6" name="5 CuadroTexto"/>
          <p:cNvSpPr txBox="1">
            <a:spLocks noChangeArrowheads="1"/>
          </p:cNvSpPr>
          <p:nvPr/>
        </p:nvSpPr>
        <p:spPr bwMode="auto">
          <a:xfrm>
            <a:off x="971550" y="765175"/>
            <a:ext cx="727233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SOCIEDAD ARGENTINA DE TERAPIA INTENSIVA</a:t>
            </a:r>
          </a:p>
        </p:txBody>
      </p:sp>
      <p:pic>
        <p:nvPicPr>
          <p:cNvPr id="49158" name="6 Imagen" descr="abrir la vía aérea del individuo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6013" y="2997200"/>
            <a:ext cx="7372350" cy="299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Rectángulo redondeado"/>
          <p:cNvSpPr/>
          <p:nvPr/>
        </p:nvSpPr>
        <p:spPr>
          <a:xfrm>
            <a:off x="395288" y="1557338"/>
            <a:ext cx="3024187" cy="1079500"/>
          </a:xfrm>
          <a:prstGeom prst="roundRect">
            <a:avLst/>
          </a:prstGeom>
          <a:solidFill>
            <a:srgbClr val="FF2121"/>
          </a:solidFill>
          <a:ln w="76200">
            <a:solidFill>
              <a:schemeClr val="tx1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800" b="1">
                <a:solidFill>
                  <a:schemeClr val="tx1"/>
                </a:solidFill>
                <a:cs typeface="Arial" charset="0"/>
              </a:rPr>
              <a:t>OBSTRUCCIÓN DE VIA AÉREA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Line 5"/>
          <p:cNvSpPr>
            <a:spLocks noChangeShapeType="1"/>
          </p:cNvSpPr>
          <p:nvPr/>
        </p:nvSpPr>
        <p:spPr bwMode="auto">
          <a:xfrm>
            <a:off x="0" y="1341438"/>
            <a:ext cx="91440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pic>
        <p:nvPicPr>
          <p:cNvPr id="50178" name="Picture 2" descr="E:\sati\logo-sati.ic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55650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1 Imagen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72450" y="0"/>
            <a:ext cx="971550" cy="123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>
            <a:spLocks noChangeArrowheads="1"/>
          </p:cNvSpPr>
          <p:nvPr/>
        </p:nvSpPr>
        <p:spPr bwMode="auto">
          <a:xfrm>
            <a:off x="3132138" y="260350"/>
            <a:ext cx="25193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CODEACOM</a:t>
            </a:r>
          </a:p>
        </p:txBody>
      </p:sp>
      <p:sp>
        <p:nvSpPr>
          <p:cNvPr id="6" name="5 CuadroTexto"/>
          <p:cNvSpPr txBox="1">
            <a:spLocks noChangeArrowheads="1"/>
          </p:cNvSpPr>
          <p:nvPr/>
        </p:nvSpPr>
        <p:spPr bwMode="auto">
          <a:xfrm>
            <a:off x="971550" y="765175"/>
            <a:ext cx="727233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SOCIEDAD ARGENTINA DE TERAPIA INTENSIVA</a:t>
            </a:r>
          </a:p>
        </p:txBody>
      </p:sp>
      <p:sp>
        <p:nvSpPr>
          <p:cNvPr id="7" name="6 Rectángulo redondeado"/>
          <p:cNvSpPr/>
          <p:nvPr/>
        </p:nvSpPr>
        <p:spPr>
          <a:xfrm>
            <a:off x="323850" y="1700213"/>
            <a:ext cx="3455988" cy="1008062"/>
          </a:xfrm>
          <a:prstGeom prst="roundRect">
            <a:avLst/>
          </a:prstGeom>
          <a:solidFill>
            <a:srgbClr val="FF2121"/>
          </a:solidFill>
          <a:ln w="76200">
            <a:solidFill>
              <a:schemeClr val="tx1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3200" b="1">
                <a:solidFill>
                  <a:schemeClr val="tx1"/>
                </a:solidFill>
                <a:cs typeface="Arial" charset="0"/>
              </a:rPr>
              <a:t>HEMORRAGIAS</a:t>
            </a:r>
          </a:p>
          <a:p>
            <a:pPr algn="ctr">
              <a:defRPr/>
            </a:pPr>
            <a:r>
              <a:rPr lang="es-ES" sz="3200" b="1">
                <a:solidFill>
                  <a:schemeClr val="tx1"/>
                </a:solidFill>
                <a:cs typeface="Arial" charset="0"/>
              </a:rPr>
              <a:t>MASIVAS</a:t>
            </a:r>
          </a:p>
        </p:txBody>
      </p:sp>
      <p:pic>
        <p:nvPicPr>
          <p:cNvPr id="8" name="7 Imagen" descr="hemorr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3933825"/>
            <a:ext cx="3779838" cy="244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>
            <a:spLocks noChangeArrowheads="1"/>
          </p:cNvSpPr>
          <p:nvPr/>
        </p:nvSpPr>
        <p:spPr bwMode="auto">
          <a:xfrm>
            <a:off x="3708400" y="2852738"/>
            <a:ext cx="4546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3600" b="1">
                <a:latin typeface="Calibri" pitchFamily="34" charset="0"/>
              </a:rPr>
              <a:t>COMPRESIÓN DIRECTA</a:t>
            </a:r>
          </a:p>
        </p:txBody>
      </p:sp>
      <p:pic>
        <p:nvPicPr>
          <p:cNvPr id="10" name="9 Imagen" descr="guantes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Line 5"/>
          <p:cNvSpPr>
            <a:spLocks noChangeShapeType="1"/>
          </p:cNvSpPr>
          <p:nvPr/>
        </p:nvSpPr>
        <p:spPr bwMode="auto">
          <a:xfrm>
            <a:off x="0" y="1341438"/>
            <a:ext cx="91440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pic>
        <p:nvPicPr>
          <p:cNvPr id="51202" name="Picture 2" descr="E:\sati\logo-sati.ic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55650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1 Imagen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72450" y="0"/>
            <a:ext cx="971550" cy="123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>
            <a:spLocks noChangeArrowheads="1"/>
          </p:cNvSpPr>
          <p:nvPr/>
        </p:nvSpPr>
        <p:spPr bwMode="auto">
          <a:xfrm>
            <a:off x="3132138" y="260350"/>
            <a:ext cx="25193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CODEACOM</a:t>
            </a:r>
          </a:p>
        </p:txBody>
      </p:sp>
      <p:sp>
        <p:nvSpPr>
          <p:cNvPr id="8" name="7 CuadroTexto"/>
          <p:cNvSpPr txBox="1">
            <a:spLocks noChangeArrowheads="1"/>
          </p:cNvSpPr>
          <p:nvPr/>
        </p:nvSpPr>
        <p:spPr bwMode="auto">
          <a:xfrm>
            <a:off x="971550" y="765175"/>
            <a:ext cx="727233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SOCIEDAD ARGENTINA DE TERAPIA INTENSIVA</a:t>
            </a:r>
          </a:p>
        </p:txBody>
      </p:sp>
      <p:sp>
        <p:nvSpPr>
          <p:cNvPr id="51206" name="8 CuadroTexto"/>
          <p:cNvSpPr txBox="1">
            <a:spLocks noChangeArrowheads="1"/>
          </p:cNvSpPr>
          <p:nvPr/>
        </p:nvSpPr>
        <p:spPr bwMode="auto">
          <a:xfrm>
            <a:off x="395288" y="2852738"/>
            <a:ext cx="8424862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3600" b="1">
                <a:latin typeface="Calibri" pitchFamily="34" charset="0"/>
              </a:rPr>
              <a:t>SI SU AFÁN ES EL DE BRINDAR MAYOR ASISTENCIA A LAS VÍCTIMAS, DEBERÍA CAPACITARSE PARA TAL FIN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Line 5"/>
          <p:cNvSpPr>
            <a:spLocks noChangeShapeType="1"/>
          </p:cNvSpPr>
          <p:nvPr/>
        </p:nvSpPr>
        <p:spPr bwMode="auto">
          <a:xfrm>
            <a:off x="0" y="1341438"/>
            <a:ext cx="91440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pic>
        <p:nvPicPr>
          <p:cNvPr id="52226" name="Picture 2" descr="E:\sati\logo-sati.ic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55650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7" name="1 Imagen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72450" y="0"/>
            <a:ext cx="971550" cy="123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>
            <a:spLocks noChangeArrowheads="1"/>
          </p:cNvSpPr>
          <p:nvPr/>
        </p:nvSpPr>
        <p:spPr bwMode="auto">
          <a:xfrm>
            <a:off x="3132138" y="260350"/>
            <a:ext cx="25193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CODEACOM</a:t>
            </a:r>
          </a:p>
        </p:txBody>
      </p:sp>
      <p:sp>
        <p:nvSpPr>
          <p:cNvPr id="8" name="7 CuadroTexto"/>
          <p:cNvSpPr txBox="1">
            <a:spLocks noChangeArrowheads="1"/>
          </p:cNvSpPr>
          <p:nvPr/>
        </p:nvSpPr>
        <p:spPr bwMode="auto">
          <a:xfrm>
            <a:off x="971550" y="765175"/>
            <a:ext cx="727233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SOCIEDAD ARGENTINA DE TERAPIA INTENSIVA</a:t>
            </a:r>
          </a:p>
        </p:txBody>
      </p:sp>
      <p:sp>
        <p:nvSpPr>
          <p:cNvPr id="52230" name="9 CuadroTexto"/>
          <p:cNvSpPr txBox="1">
            <a:spLocks noChangeArrowheads="1"/>
          </p:cNvSpPr>
          <p:nvPr/>
        </p:nvSpPr>
        <p:spPr bwMode="auto">
          <a:xfrm>
            <a:off x="1835150" y="2781300"/>
            <a:ext cx="5832475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6000" b="1">
                <a:latin typeface="Calibri" pitchFamily="34" charset="0"/>
              </a:rPr>
              <a:t>PRIMEROS RESPONDEDORES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MOVIL POLICI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938"/>
            <a:ext cx="9144000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3 Imagen" descr="bombero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2 Imagen" descr="ZONAS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844675"/>
            <a:ext cx="4343400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4" name="3 CuadroTexto"/>
          <p:cNvSpPr txBox="1">
            <a:spLocks noChangeArrowheads="1"/>
          </p:cNvSpPr>
          <p:nvPr/>
        </p:nvSpPr>
        <p:spPr bwMode="auto">
          <a:xfrm>
            <a:off x="1187450" y="1052513"/>
            <a:ext cx="67818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3200" b="1">
                <a:latin typeface="Calibri" pitchFamily="34" charset="0"/>
              </a:rPr>
              <a:t>ZONAS DE UN ESCENARIO DE TRAUMA</a:t>
            </a:r>
          </a:p>
        </p:txBody>
      </p:sp>
      <p:pic>
        <p:nvPicPr>
          <p:cNvPr id="54275" name="4 Imagen" descr="GIF BOMBERO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888" y="3573463"/>
            <a:ext cx="2120900" cy="1223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54276" name="5 Imagen" descr="GIF POLICIA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0425" y="2035175"/>
            <a:ext cx="2160588" cy="127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7" name="Picture 5" descr="Medical-10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00788" y="5084763"/>
            <a:ext cx="1654175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http://maraton.leer.org/img/mapa_argentin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28775"/>
            <a:ext cx="3313113" cy="461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Line 5"/>
          <p:cNvSpPr>
            <a:spLocks noChangeShapeType="1"/>
          </p:cNvSpPr>
          <p:nvPr/>
        </p:nvSpPr>
        <p:spPr bwMode="auto">
          <a:xfrm>
            <a:off x="0" y="1341438"/>
            <a:ext cx="91440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pic>
        <p:nvPicPr>
          <p:cNvPr id="17411" name="Picture 2" descr="E:\sati\logo-sati.ic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55650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1 Imagen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72450" y="0"/>
            <a:ext cx="971550" cy="123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>
            <a:spLocks noChangeArrowheads="1"/>
          </p:cNvSpPr>
          <p:nvPr/>
        </p:nvSpPr>
        <p:spPr bwMode="auto">
          <a:xfrm>
            <a:off x="3132138" y="260350"/>
            <a:ext cx="25193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CODEACOM</a:t>
            </a:r>
          </a:p>
        </p:txBody>
      </p:sp>
      <p:sp>
        <p:nvSpPr>
          <p:cNvPr id="7" name="6 CuadroTexto"/>
          <p:cNvSpPr txBox="1">
            <a:spLocks noChangeArrowheads="1"/>
          </p:cNvSpPr>
          <p:nvPr/>
        </p:nvSpPr>
        <p:spPr bwMode="auto">
          <a:xfrm>
            <a:off x="971550" y="765175"/>
            <a:ext cx="727233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SOCIEDAD ARGENTINA DE TERAPIA INTENSIVA</a:t>
            </a:r>
          </a:p>
        </p:txBody>
      </p:sp>
      <p:sp>
        <p:nvSpPr>
          <p:cNvPr id="17415" name="Rectangle 3"/>
          <p:cNvSpPr>
            <a:spLocks noChangeArrowheads="1"/>
          </p:cNvSpPr>
          <p:nvPr/>
        </p:nvSpPr>
        <p:spPr bwMode="auto">
          <a:xfrm>
            <a:off x="2224088" y="1557338"/>
            <a:ext cx="6919912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1" lang="es-ES_tradnl" sz="4000" b="1">
                <a:latin typeface="Arial Narrow" pitchFamily="34" charset="0"/>
                <a:cs typeface="Times New Roman" pitchFamily="18" charset="0"/>
              </a:rPr>
              <a:t>MORTALIDAD POR TRAUMA</a:t>
            </a:r>
          </a:p>
          <a:p>
            <a:pPr algn="ctr" eaLnBrk="0" hangingPunct="0"/>
            <a:endParaRPr kumimoji="1" lang="es-ES_tradnl" sz="4000" b="1">
              <a:latin typeface="Arial Narrow" pitchFamily="34" charset="0"/>
              <a:cs typeface="Times New Roman" pitchFamily="18" charset="0"/>
            </a:endParaRPr>
          </a:p>
          <a:p>
            <a:pPr algn="ctr" eaLnBrk="0" hangingPunct="0"/>
            <a:r>
              <a:rPr kumimoji="1" lang="es-ES_tradnl" sz="4000" b="1">
                <a:latin typeface="Arial Narrow" pitchFamily="34" charset="0"/>
                <a:cs typeface="Times New Roman" pitchFamily="18" charset="0"/>
              </a:rPr>
              <a:t>40.000 muertes por año</a:t>
            </a:r>
          </a:p>
          <a:p>
            <a:pPr algn="ctr" eaLnBrk="0" hangingPunct="0"/>
            <a:r>
              <a:rPr kumimoji="1" lang="es-ES_tradnl" sz="4000" b="1">
                <a:latin typeface="Arial Narrow" pitchFamily="34" charset="0"/>
                <a:cs typeface="Times New Roman" pitchFamily="18" charset="0"/>
              </a:rPr>
              <a:t>120 muertes por día</a:t>
            </a:r>
          </a:p>
          <a:p>
            <a:pPr algn="ctr" eaLnBrk="0" hangingPunct="0"/>
            <a:r>
              <a:rPr kumimoji="1" lang="es-ES_tradnl" sz="4000" b="1">
                <a:latin typeface="Arial Narrow" pitchFamily="34" charset="0"/>
                <a:cs typeface="Times New Roman" pitchFamily="18" charset="0"/>
              </a:rPr>
              <a:t>5 muertes por hora</a:t>
            </a:r>
          </a:p>
          <a:p>
            <a:pPr algn="ctr" eaLnBrk="0" hangingPunct="0"/>
            <a:r>
              <a:rPr kumimoji="1" lang="es-ES_tradnl" sz="4000" b="1">
                <a:latin typeface="Arial Narrow" pitchFamily="34" charset="0"/>
                <a:cs typeface="Times New Roman" pitchFamily="18" charset="0"/>
              </a:rPr>
              <a:t>1 muerto cada 12 minutos</a:t>
            </a:r>
          </a:p>
        </p:txBody>
      </p:sp>
      <p:sp>
        <p:nvSpPr>
          <p:cNvPr id="17416" name="Rectangle 4"/>
          <p:cNvSpPr>
            <a:spLocks noChangeArrowheads="1"/>
          </p:cNvSpPr>
          <p:nvPr/>
        </p:nvSpPr>
        <p:spPr bwMode="auto">
          <a:xfrm>
            <a:off x="141288" y="6248400"/>
            <a:ext cx="90027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kumimoji="1" lang="es-ES_tradnl" sz="2800">
                <a:latin typeface="Arial Narrow" pitchFamily="34" charset="0"/>
              </a:rPr>
              <a:t>Comité de Prevención SAMCT 			SS G.C.B.A.</a:t>
            </a:r>
            <a:endParaRPr kumimoji="1" lang="es-ES" sz="280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Line 5"/>
          <p:cNvSpPr>
            <a:spLocks noChangeShapeType="1"/>
          </p:cNvSpPr>
          <p:nvPr/>
        </p:nvSpPr>
        <p:spPr bwMode="auto">
          <a:xfrm>
            <a:off x="0" y="1341438"/>
            <a:ext cx="91440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pic>
        <p:nvPicPr>
          <p:cNvPr id="55298" name="Picture 2" descr="E:\sati\logo-sati.ic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55650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9" name="1 Imagen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72450" y="0"/>
            <a:ext cx="971550" cy="123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>
            <a:spLocks noChangeArrowheads="1"/>
          </p:cNvSpPr>
          <p:nvPr/>
        </p:nvSpPr>
        <p:spPr bwMode="auto">
          <a:xfrm>
            <a:off x="3132138" y="260350"/>
            <a:ext cx="25193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CODEACOM</a:t>
            </a:r>
          </a:p>
        </p:txBody>
      </p:sp>
      <p:sp>
        <p:nvSpPr>
          <p:cNvPr id="8" name="7 CuadroTexto"/>
          <p:cNvSpPr txBox="1">
            <a:spLocks noChangeArrowheads="1"/>
          </p:cNvSpPr>
          <p:nvPr/>
        </p:nvSpPr>
        <p:spPr bwMode="auto">
          <a:xfrm>
            <a:off x="971550" y="765175"/>
            <a:ext cx="727233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SOCIEDAD ARGENTINA DE TERAPIA INTENSIVA</a:t>
            </a:r>
          </a:p>
        </p:txBody>
      </p:sp>
      <p:sp>
        <p:nvSpPr>
          <p:cNvPr id="55302" name="13 CuadroTexto"/>
          <p:cNvSpPr txBox="1">
            <a:spLocks noChangeArrowheads="1"/>
          </p:cNvSpPr>
          <p:nvPr/>
        </p:nvSpPr>
        <p:spPr bwMode="auto">
          <a:xfrm>
            <a:off x="900113" y="1773238"/>
            <a:ext cx="7632700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4000" b="1">
                <a:latin typeface="Calibri" pitchFamily="34" charset="0"/>
              </a:rPr>
              <a:t>ASEGURA Y SEÑALIZA LA ESCENA POR FUERA DE LA ZONA VERDE</a:t>
            </a:r>
          </a:p>
        </p:txBody>
      </p:sp>
      <p:sp>
        <p:nvSpPr>
          <p:cNvPr id="55303" name="14 CuadroTexto"/>
          <p:cNvSpPr txBox="1">
            <a:spLocks noChangeArrowheads="1"/>
          </p:cNvSpPr>
          <p:nvPr/>
        </p:nvSpPr>
        <p:spPr bwMode="auto">
          <a:xfrm>
            <a:off x="900113" y="3573463"/>
            <a:ext cx="73929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4000" b="1">
                <a:latin typeface="Calibri" pitchFamily="34" charset="0"/>
              </a:rPr>
              <a:t>RESTRINGE EL INGRESO DE GENTE</a:t>
            </a:r>
          </a:p>
        </p:txBody>
      </p:sp>
      <p:sp>
        <p:nvSpPr>
          <p:cNvPr id="55304" name="15 CuadroTexto"/>
          <p:cNvSpPr txBox="1">
            <a:spLocks noChangeArrowheads="1"/>
          </p:cNvSpPr>
          <p:nvPr/>
        </p:nvSpPr>
        <p:spPr bwMode="auto">
          <a:xfrm>
            <a:off x="971550" y="4581525"/>
            <a:ext cx="7488238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4000" b="1">
                <a:latin typeface="Calibri" pitchFamily="34" charset="0"/>
              </a:rPr>
              <a:t>ASEGURA  VIAS DE ENTRADA Y SALIDA DE LOS MÓVILES DE URGENCIAS</a:t>
            </a:r>
          </a:p>
        </p:txBody>
      </p:sp>
      <p:pic>
        <p:nvPicPr>
          <p:cNvPr id="55305" name="9 Imagen" descr="GIF POLICIA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83413" y="5583238"/>
            <a:ext cx="2160587" cy="127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2 Imagen" descr="ZONAS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844675"/>
            <a:ext cx="4343400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2" name="3 CuadroTexto"/>
          <p:cNvSpPr txBox="1">
            <a:spLocks noChangeArrowheads="1"/>
          </p:cNvSpPr>
          <p:nvPr/>
        </p:nvSpPr>
        <p:spPr bwMode="auto">
          <a:xfrm>
            <a:off x="1187450" y="1052513"/>
            <a:ext cx="67818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3200" b="1">
                <a:latin typeface="Calibri" pitchFamily="34" charset="0"/>
              </a:rPr>
              <a:t>ZONAS DE UN ESCENARIO DE TRAUMA</a:t>
            </a:r>
          </a:p>
        </p:txBody>
      </p:sp>
      <p:pic>
        <p:nvPicPr>
          <p:cNvPr id="56323" name="4 Imagen" descr="GIF BOMBERO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888" y="3573463"/>
            <a:ext cx="2120900" cy="1223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56324" name="5 Imagen" descr="GIF POLICIA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0425" y="2035175"/>
            <a:ext cx="2160588" cy="127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5" name="Picture 5" descr="Medical-10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00788" y="5084763"/>
            <a:ext cx="1654175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Line 5"/>
          <p:cNvSpPr>
            <a:spLocks noChangeShapeType="1"/>
          </p:cNvSpPr>
          <p:nvPr/>
        </p:nvSpPr>
        <p:spPr bwMode="auto">
          <a:xfrm>
            <a:off x="0" y="1341438"/>
            <a:ext cx="91440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pic>
        <p:nvPicPr>
          <p:cNvPr id="57346" name="Picture 2" descr="E:\sati\logo-sati.ic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55650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7" name="1 Imagen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72450" y="0"/>
            <a:ext cx="971550" cy="123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>
            <a:spLocks noChangeArrowheads="1"/>
          </p:cNvSpPr>
          <p:nvPr/>
        </p:nvSpPr>
        <p:spPr bwMode="auto">
          <a:xfrm>
            <a:off x="3132138" y="260350"/>
            <a:ext cx="25193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CODEACOM</a:t>
            </a:r>
          </a:p>
        </p:txBody>
      </p:sp>
      <p:sp>
        <p:nvSpPr>
          <p:cNvPr id="8" name="7 CuadroTexto"/>
          <p:cNvSpPr txBox="1">
            <a:spLocks noChangeArrowheads="1"/>
          </p:cNvSpPr>
          <p:nvPr/>
        </p:nvSpPr>
        <p:spPr bwMode="auto">
          <a:xfrm>
            <a:off x="971550" y="765175"/>
            <a:ext cx="727233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SOCIEDAD ARGENTINA DE TERAPIA INTENSIVA</a:t>
            </a:r>
          </a:p>
        </p:txBody>
      </p:sp>
      <p:pic>
        <p:nvPicPr>
          <p:cNvPr id="57350" name="11 Imagen" descr="GIF BOMBERO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59563" y="5373688"/>
            <a:ext cx="2122487" cy="1223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57351" name="12 CuadroTexto"/>
          <p:cNvSpPr txBox="1">
            <a:spLocks noChangeArrowheads="1"/>
          </p:cNvSpPr>
          <p:nvPr/>
        </p:nvSpPr>
        <p:spPr bwMode="auto">
          <a:xfrm>
            <a:off x="468313" y="1773238"/>
            <a:ext cx="80645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4000" b="1">
                <a:latin typeface="Calibri" pitchFamily="34" charset="0"/>
              </a:rPr>
              <a:t>LLEGAN A LA ZONA ROJA, ELIMINAN CUALQUIER PELIGRO</a:t>
            </a:r>
          </a:p>
        </p:txBody>
      </p:sp>
      <p:sp>
        <p:nvSpPr>
          <p:cNvPr id="57352" name="13 CuadroTexto"/>
          <p:cNvSpPr txBox="1">
            <a:spLocks noChangeArrowheads="1"/>
          </p:cNvSpPr>
          <p:nvPr/>
        </p:nvSpPr>
        <p:spPr bwMode="auto">
          <a:xfrm>
            <a:off x="468313" y="5157788"/>
            <a:ext cx="6154737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4000" b="1">
                <a:latin typeface="Calibri" pitchFamily="34" charset="0"/>
              </a:rPr>
              <a:t>NO EVACUAN HACIA HOSPITALES</a:t>
            </a:r>
          </a:p>
        </p:txBody>
      </p:sp>
      <p:sp>
        <p:nvSpPr>
          <p:cNvPr id="57353" name="15 CuadroTexto"/>
          <p:cNvSpPr txBox="1">
            <a:spLocks noChangeArrowheads="1"/>
          </p:cNvSpPr>
          <p:nvPr/>
        </p:nvSpPr>
        <p:spPr bwMode="auto">
          <a:xfrm>
            <a:off x="468313" y="3141663"/>
            <a:ext cx="80645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4000" b="1">
                <a:latin typeface="Calibri" pitchFamily="34" charset="0"/>
              </a:rPr>
              <a:t>EVACUAN A LAS VÍCTIMAS A LA ZONA DE EVALUACIÓN Y CLASIFICACIÓN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Line 5"/>
          <p:cNvSpPr>
            <a:spLocks noChangeShapeType="1"/>
          </p:cNvSpPr>
          <p:nvPr/>
        </p:nvSpPr>
        <p:spPr bwMode="auto">
          <a:xfrm>
            <a:off x="0" y="1341438"/>
            <a:ext cx="91440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pic>
        <p:nvPicPr>
          <p:cNvPr id="58370" name="Picture 2" descr="E:\sati\logo-sati.ic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55650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1" name="1 Imagen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72450" y="0"/>
            <a:ext cx="971550" cy="123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>
            <a:spLocks noChangeArrowheads="1"/>
          </p:cNvSpPr>
          <p:nvPr/>
        </p:nvSpPr>
        <p:spPr bwMode="auto">
          <a:xfrm>
            <a:off x="3132138" y="260350"/>
            <a:ext cx="25193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CODEACOM</a:t>
            </a:r>
          </a:p>
        </p:txBody>
      </p:sp>
      <p:sp>
        <p:nvSpPr>
          <p:cNvPr id="8" name="7 CuadroTexto"/>
          <p:cNvSpPr txBox="1">
            <a:spLocks noChangeArrowheads="1"/>
          </p:cNvSpPr>
          <p:nvPr/>
        </p:nvSpPr>
        <p:spPr bwMode="auto">
          <a:xfrm>
            <a:off x="971550" y="765175"/>
            <a:ext cx="727233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SOCIEDAD ARGENTINA DE TERAPIA INTENSIVA</a:t>
            </a:r>
          </a:p>
        </p:txBody>
      </p:sp>
      <p:pic>
        <p:nvPicPr>
          <p:cNvPr id="58374" name="11 Imagen" descr="GIF BOMBERO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59563" y="5373688"/>
            <a:ext cx="2122487" cy="1223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58375" name="12 CuadroTexto"/>
          <p:cNvSpPr txBox="1">
            <a:spLocks noChangeArrowheads="1"/>
          </p:cNvSpPr>
          <p:nvPr/>
        </p:nvSpPr>
        <p:spPr bwMode="auto">
          <a:xfrm>
            <a:off x="323850" y="1700213"/>
            <a:ext cx="80645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4000" b="1">
                <a:latin typeface="Calibri" pitchFamily="34" charset="0"/>
              </a:rPr>
              <a:t>PUEDEN REQUERIR EL INGRESO DE PERSONAL DE SALUD HACIA LA ZONA ROJA EN DETERMINADAS CIRCUNSTANCIAS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Line 5"/>
          <p:cNvSpPr>
            <a:spLocks noChangeShapeType="1"/>
          </p:cNvSpPr>
          <p:nvPr/>
        </p:nvSpPr>
        <p:spPr bwMode="auto">
          <a:xfrm>
            <a:off x="0" y="1341438"/>
            <a:ext cx="91440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pic>
        <p:nvPicPr>
          <p:cNvPr id="59394" name="Picture 2" descr="E:\sati\logo-sati.ic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55650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5" name="1 Imagen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72450" y="0"/>
            <a:ext cx="971550" cy="123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>
            <a:spLocks noChangeArrowheads="1"/>
          </p:cNvSpPr>
          <p:nvPr/>
        </p:nvSpPr>
        <p:spPr bwMode="auto">
          <a:xfrm>
            <a:off x="3132138" y="260350"/>
            <a:ext cx="25193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CODEACOM</a:t>
            </a:r>
          </a:p>
        </p:txBody>
      </p:sp>
      <p:sp>
        <p:nvSpPr>
          <p:cNvPr id="8" name="7 CuadroTexto"/>
          <p:cNvSpPr txBox="1">
            <a:spLocks noChangeArrowheads="1"/>
          </p:cNvSpPr>
          <p:nvPr/>
        </p:nvSpPr>
        <p:spPr bwMode="auto">
          <a:xfrm>
            <a:off x="971550" y="765175"/>
            <a:ext cx="727233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SOCIEDAD ARGENTINA DE TERAPIA INTENSIVA</a:t>
            </a:r>
          </a:p>
        </p:txBody>
      </p:sp>
      <p:sp>
        <p:nvSpPr>
          <p:cNvPr id="59398" name="9 CuadroTexto"/>
          <p:cNvSpPr txBox="1">
            <a:spLocks noChangeArrowheads="1"/>
          </p:cNvSpPr>
          <p:nvPr/>
        </p:nvSpPr>
        <p:spPr bwMode="auto">
          <a:xfrm>
            <a:off x="1692275" y="2781300"/>
            <a:ext cx="5832475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6000" b="1">
                <a:latin typeface="Calibri" pitchFamily="34" charset="0"/>
              </a:rPr>
              <a:t>SITUACIONES</a:t>
            </a:r>
          </a:p>
          <a:p>
            <a:pPr algn="ctr"/>
            <a:r>
              <a:rPr lang="es-ES" sz="6000" b="1">
                <a:latin typeface="Calibri" pitchFamily="34" charset="0"/>
              </a:rPr>
              <a:t>ESPECIALES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Line 5"/>
          <p:cNvSpPr>
            <a:spLocks noChangeShapeType="1"/>
          </p:cNvSpPr>
          <p:nvPr/>
        </p:nvSpPr>
        <p:spPr bwMode="auto">
          <a:xfrm>
            <a:off x="0" y="1341438"/>
            <a:ext cx="91440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pic>
        <p:nvPicPr>
          <p:cNvPr id="60418" name="Picture 2" descr="E:\sati\logo-sati.ic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55650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19" name="1 Imagen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72450" y="0"/>
            <a:ext cx="971550" cy="123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>
            <a:spLocks noChangeArrowheads="1"/>
          </p:cNvSpPr>
          <p:nvPr/>
        </p:nvSpPr>
        <p:spPr bwMode="auto">
          <a:xfrm>
            <a:off x="3132138" y="260350"/>
            <a:ext cx="25193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CODEACOM</a:t>
            </a:r>
          </a:p>
        </p:txBody>
      </p:sp>
      <p:sp>
        <p:nvSpPr>
          <p:cNvPr id="7" name="6 CuadroTexto"/>
          <p:cNvSpPr txBox="1">
            <a:spLocks noChangeArrowheads="1"/>
          </p:cNvSpPr>
          <p:nvPr/>
        </p:nvSpPr>
        <p:spPr bwMode="auto">
          <a:xfrm>
            <a:off x="971550" y="765175"/>
            <a:ext cx="727233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SOCIEDAD ARGENTINA DE TERAPIA INTENSIVA</a:t>
            </a:r>
          </a:p>
        </p:txBody>
      </p:sp>
      <p:pic>
        <p:nvPicPr>
          <p:cNvPr id="60422" name="12 Imagen" descr="CASCO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32138" y="1916113"/>
            <a:ext cx="3303587" cy="330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CuadroTexto"/>
          <p:cNvSpPr txBox="1">
            <a:spLocks noChangeArrowheads="1"/>
          </p:cNvSpPr>
          <p:nvPr/>
        </p:nvSpPr>
        <p:spPr bwMode="auto">
          <a:xfrm>
            <a:off x="2124075" y="5229225"/>
            <a:ext cx="47926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7200" b="1">
                <a:solidFill>
                  <a:srgbClr val="FF2121"/>
                </a:solidFill>
                <a:latin typeface="Calibri" pitchFamily="34" charset="0"/>
              </a:rPr>
              <a:t>CASCO !!!!!!</a:t>
            </a:r>
          </a:p>
        </p:txBody>
      </p:sp>
      <p:pic>
        <p:nvPicPr>
          <p:cNvPr id="15" name="14 Imagen" descr="CASCO TRUCHO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15 Imagen" descr="CASCOTRUCHO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17 Imagen" descr="CASCO EN CODO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Line 5"/>
          <p:cNvSpPr>
            <a:spLocks noChangeShapeType="1"/>
          </p:cNvSpPr>
          <p:nvPr/>
        </p:nvSpPr>
        <p:spPr bwMode="auto">
          <a:xfrm>
            <a:off x="0" y="1341438"/>
            <a:ext cx="91440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pic>
        <p:nvPicPr>
          <p:cNvPr id="61442" name="Picture 2" descr="E:\sati\logo-sati.ic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55650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3" name="1 Imagen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72450" y="0"/>
            <a:ext cx="971550" cy="123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>
            <a:spLocks noChangeArrowheads="1"/>
          </p:cNvSpPr>
          <p:nvPr/>
        </p:nvSpPr>
        <p:spPr bwMode="auto">
          <a:xfrm>
            <a:off x="3132138" y="260350"/>
            <a:ext cx="25193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CODEACOM</a:t>
            </a:r>
          </a:p>
        </p:txBody>
      </p:sp>
      <p:sp>
        <p:nvSpPr>
          <p:cNvPr id="6" name="5 CuadroTexto"/>
          <p:cNvSpPr txBox="1">
            <a:spLocks noChangeArrowheads="1"/>
          </p:cNvSpPr>
          <p:nvPr/>
        </p:nvSpPr>
        <p:spPr bwMode="auto">
          <a:xfrm>
            <a:off x="971550" y="765175"/>
            <a:ext cx="727233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SOCIEDAD ARGENTINA DE TERAPIA INTENSIVA</a:t>
            </a:r>
          </a:p>
        </p:txBody>
      </p:sp>
      <p:sp>
        <p:nvSpPr>
          <p:cNvPr id="61446" name="6 CuadroTexto"/>
          <p:cNvSpPr txBox="1">
            <a:spLocks noChangeArrowheads="1"/>
          </p:cNvSpPr>
          <p:nvPr/>
        </p:nvSpPr>
        <p:spPr bwMode="auto">
          <a:xfrm>
            <a:off x="1042988" y="2997200"/>
            <a:ext cx="745490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5400" b="1">
                <a:latin typeface="Calibri" pitchFamily="34" charset="0"/>
              </a:rPr>
              <a:t>SITUACIONES ESPECIALES</a:t>
            </a:r>
          </a:p>
        </p:txBody>
      </p:sp>
      <p:pic>
        <p:nvPicPr>
          <p:cNvPr id="61447" name="7 Imagen" descr="CASCO, NO RETIRAR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Line 5"/>
          <p:cNvSpPr>
            <a:spLocks noChangeShapeType="1"/>
          </p:cNvSpPr>
          <p:nvPr/>
        </p:nvSpPr>
        <p:spPr bwMode="auto">
          <a:xfrm>
            <a:off x="0" y="1341438"/>
            <a:ext cx="91440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pic>
        <p:nvPicPr>
          <p:cNvPr id="62466" name="Picture 2" descr="E:\sati\logo-sati.ic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55650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7" name="1 Imagen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72450" y="0"/>
            <a:ext cx="971550" cy="123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>
            <a:spLocks noChangeArrowheads="1"/>
          </p:cNvSpPr>
          <p:nvPr/>
        </p:nvSpPr>
        <p:spPr bwMode="auto">
          <a:xfrm>
            <a:off x="3132138" y="260350"/>
            <a:ext cx="25193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CODEACOM</a:t>
            </a:r>
          </a:p>
        </p:txBody>
      </p:sp>
      <p:sp>
        <p:nvSpPr>
          <p:cNvPr id="6" name="5 CuadroTexto"/>
          <p:cNvSpPr txBox="1">
            <a:spLocks noChangeArrowheads="1"/>
          </p:cNvSpPr>
          <p:nvPr/>
        </p:nvSpPr>
        <p:spPr bwMode="auto">
          <a:xfrm>
            <a:off x="971550" y="765175"/>
            <a:ext cx="727233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SOCIEDAD ARGENTINA DE TERAPIA INTENSIVA</a:t>
            </a:r>
          </a:p>
        </p:txBody>
      </p:sp>
      <p:sp>
        <p:nvSpPr>
          <p:cNvPr id="62470" name="7 CuadroTexto"/>
          <p:cNvSpPr txBox="1">
            <a:spLocks noChangeArrowheads="1"/>
          </p:cNvSpPr>
          <p:nvPr/>
        </p:nvSpPr>
        <p:spPr bwMode="auto">
          <a:xfrm>
            <a:off x="755650" y="1844675"/>
            <a:ext cx="7316788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4800" b="1">
                <a:latin typeface="Calibri" pitchFamily="34" charset="0"/>
              </a:rPr>
              <a:t>CUÁNDO RETIRAR EL CASCO</a:t>
            </a:r>
          </a:p>
        </p:txBody>
      </p:sp>
      <p:sp>
        <p:nvSpPr>
          <p:cNvPr id="62471" name="8 CuadroTexto"/>
          <p:cNvSpPr txBox="1">
            <a:spLocks noChangeArrowheads="1"/>
          </p:cNvSpPr>
          <p:nvPr/>
        </p:nvSpPr>
        <p:spPr bwMode="auto">
          <a:xfrm>
            <a:off x="539750" y="3357563"/>
            <a:ext cx="356711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4800" b="1">
                <a:latin typeface="Calibri" pitchFamily="34" charset="0"/>
              </a:rPr>
              <a:t>COMUNIDAD</a:t>
            </a:r>
          </a:p>
        </p:txBody>
      </p:sp>
      <p:sp>
        <p:nvSpPr>
          <p:cNvPr id="62472" name="9 CuadroTexto"/>
          <p:cNvSpPr txBox="1">
            <a:spLocks noChangeArrowheads="1"/>
          </p:cNvSpPr>
          <p:nvPr/>
        </p:nvSpPr>
        <p:spPr bwMode="auto">
          <a:xfrm>
            <a:off x="755650" y="4724400"/>
            <a:ext cx="3106738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4800" b="1">
                <a:latin typeface="Calibri" pitchFamily="34" charset="0"/>
              </a:rPr>
              <a:t>PERSONAL</a:t>
            </a:r>
          </a:p>
          <a:p>
            <a:r>
              <a:rPr lang="es-ES" sz="4800" b="1">
                <a:latin typeface="Calibri" pitchFamily="34" charset="0"/>
              </a:rPr>
              <a:t> SANITARIO</a:t>
            </a:r>
          </a:p>
        </p:txBody>
      </p:sp>
      <p:sp>
        <p:nvSpPr>
          <p:cNvPr id="11" name="10 Flecha arriba"/>
          <p:cNvSpPr/>
          <p:nvPr/>
        </p:nvSpPr>
        <p:spPr>
          <a:xfrm rot="5400000">
            <a:off x="4608513" y="3392487"/>
            <a:ext cx="647700" cy="720725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2" name="11 Flecha arriba"/>
          <p:cNvSpPr/>
          <p:nvPr/>
        </p:nvSpPr>
        <p:spPr>
          <a:xfrm rot="5400000">
            <a:off x="4608513" y="5121275"/>
            <a:ext cx="647700" cy="720725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62475" name="12 CuadroTexto"/>
          <p:cNvSpPr txBox="1">
            <a:spLocks noChangeArrowheads="1"/>
          </p:cNvSpPr>
          <p:nvPr/>
        </p:nvSpPr>
        <p:spPr bwMode="auto">
          <a:xfrm>
            <a:off x="5940425" y="3284538"/>
            <a:ext cx="2336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5400" b="1">
                <a:solidFill>
                  <a:srgbClr val="FF2121"/>
                </a:solidFill>
                <a:latin typeface="Calibri" pitchFamily="34" charset="0"/>
              </a:rPr>
              <a:t>NUNCA</a:t>
            </a:r>
          </a:p>
        </p:txBody>
      </p:sp>
      <p:sp>
        <p:nvSpPr>
          <p:cNvPr id="62476" name="13 CuadroTexto"/>
          <p:cNvSpPr txBox="1">
            <a:spLocks noChangeArrowheads="1"/>
          </p:cNvSpPr>
          <p:nvPr/>
        </p:nvSpPr>
        <p:spPr bwMode="auto">
          <a:xfrm>
            <a:off x="5651500" y="5013325"/>
            <a:ext cx="27368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5400" b="1">
                <a:solidFill>
                  <a:srgbClr val="FF2121"/>
                </a:solidFill>
                <a:latin typeface="Calibri" pitchFamily="34" charset="0"/>
              </a:rPr>
              <a:t>SIEMPRE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Line 5"/>
          <p:cNvSpPr>
            <a:spLocks noChangeShapeType="1"/>
          </p:cNvSpPr>
          <p:nvPr/>
        </p:nvSpPr>
        <p:spPr bwMode="auto">
          <a:xfrm>
            <a:off x="0" y="1341438"/>
            <a:ext cx="91440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pic>
        <p:nvPicPr>
          <p:cNvPr id="63490" name="Picture 2" descr="E:\sati\logo-sati.ic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55650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1" name="1 Imagen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72450" y="0"/>
            <a:ext cx="971550" cy="123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>
            <a:spLocks noChangeArrowheads="1"/>
          </p:cNvSpPr>
          <p:nvPr/>
        </p:nvSpPr>
        <p:spPr bwMode="auto">
          <a:xfrm>
            <a:off x="3132138" y="260350"/>
            <a:ext cx="25193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CODEACOM</a:t>
            </a:r>
          </a:p>
        </p:txBody>
      </p:sp>
      <p:sp>
        <p:nvSpPr>
          <p:cNvPr id="8" name="7 CuadroTexto"/>
          <p:cNvSpPr txBox="1">
            <a:spLocks noChangeArrowheads="1"/>
          </p:cNvSpPr>
          <p:nvPr/>
        </p:nvSpPr>
        <p:spPr bwMode="auto">
          <a:xfrm>
            <a:off x="971550" y="765175"/>
            <a:ext cx="727233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SOCIEDAD ARGENTINA DE TERAPIA INTENSIVA</a:t>
            </a:r>
          </a:p>
        </p:txBody>
      </p:sp>
      <p:pic>
        <p:nvPicPr>
          <p:cNvPr id="63494" name="8 Imagen" descr="RETIROCASCO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76375" y="1412875"/>
            <a:ext cx="6551613" cy="515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Line 5"/>
          <p:cNvSpPr>
            <a:spLocks noChangeShapeType="1"/>
          </p:cNvSpPr>
          <p:nvPr/>
        </p:nvSpPr>
        <p:spPr bwMode="auto">
          <a:xfrm>
            <a:off x="0" y="1341438"/>
            <a:ext cx="91440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pic>
        <p:nvPicPr>
          <p:cNvPr id="64514" name="Picture 2" descr="E:\sati\logo-sati.ic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55650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5" name="1 Imagen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72450" y="0"/>
            <a:ext cx="971550" cy="123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>
            <a:spLocks noChangeArrowheads="1"/>
          </p:cNvSpPr>
          <p:nvPr/>
        </p:nvSpPr>
        <p:spPr bwMode="auto">
          <a:xfrm>
            <a:off x="3132138" y="260350"/>
            <a:ext cx="25193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CODEACOM</a:t>
            </a:r>
          </a:p>
        </p:txBody>
      </p:sp>
      <p:sp>
        <p:nvSpPr>
          <p:cNvPr id="8" name="7 CuadroTexto"/>
          <p:cNvSpPr txBox="1">
            <a:spLocks noChangeArrowheads="1"/>
          </p:cNvSpPr>
          <p:nvPr/>
        </p:nvSpPr>
        <p:spPr bwMode="auto">
          <a:xfrm>
            <a:off x="971550" y="765175"/>
            <a:ext cx="727233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SOCIEDAD ARGENTINA DE TERAPIA INTENSIVA</a:t>
            </a:r>
          </a:p>
        </p:txBody>
      </p:sp>
      <p:pic>
        <p:nvPicPr>
          <p:cNvPr id="9" name="8 Imagen" descr="EXTRICACION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3644900"/>
            <a:ext cx="4664075" cy="262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9" name="10 CuadroTexto"/>
          <p:cNvSpPr txBox="1">
            <a:spLocks noChangeArrowheads="1"/>
          </p:cNvSpPr>
          <p:nvPr/>
        </p:nvSpPr>
        <p:spPr bwMode="auto">
          <a:xfrm>
            <a:off x="2268538" y="1844675"/>
            <a:ext cx="404653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5400" b="1">
                <a:latin typeface="Calibri" pitchFamily="34" charset="0"/>
              </a:rPr>
              <a:t>EXTRICACIÓN</a:t>
            </a:r>
          </a:p>
        </p:txBody>
      </p:sp>
      <p:sp>
        <p:nvSpPr>
          <p:cNvPr id="12" name="5 CuadroTexto"/>
          <p:cNvSpPr txBox="1">
            <a:spLocks noChangeArrowheads="1"/>
          </p:cNvSpPr>
          <p:nvPr/>
        </p:nvSpPr>
        <p:spPr bwMode="auto">
          <a:xfrm>
            <a:off x="900113" y="3068638"/>
            <a:ext cx="784860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800" b="1">
                <a:latin typeface="Calibri" pitchFamily="34" charset="0"/>
              </a:rPr>
              <a:t>Proceso mediante el cual personal capacitado</a:t>
            </a:r>
          </a:p>
          <a:p>
            <a:r>
              <a:rPr lang="es-MX" sz="2800" b="1">
                <a:latin typeface="Calibri" pitchFamily="34" charset="0"/>
              </a:rPr>
              <a:t>tiene acceso a una persona lesionada, atrapada</a:t>
            </a:r>
          </a:p>
          <a:p>
            <a:r>
              <a:rPr lang="es-MX" sz="2800" b="1">
                <a:latin typeface="Calibri" pitchFamily="34" charset="0"/>
              </a:rPr>
              <a:t>o inconsciente dentro de un vehículo, le brinda</a:t>
            </a:r>
          </a:p>
          <a:p>
            <a:r>
              <a:rPr lang="es-MX" sz="2800" b="1">
                <a:latin typeface="Calibri" pitchFamily="34" charset="0"/>
              </a:rPr>
              <a:t>atención médica inicial, lo retira del sitio del</a:t>
            </a:r>
          </a:p>
          <a:p>
            <a:r>
              <a:rPr lang="es-MX" sz="2800" b="1">
                <a:latin typeface="Calibri" pitchFamily="34" charset="0"/>
              </a:rPr>
              <a:t>incidente y lo traslada a un lugar seguro sin </a:t>
            </a:r>
          </a:p>
          <a:p>
            <a:r>
              <a:rPr lang="es-MX" sz="2800" b="1">
                <a:latin typeface="Calibri" pitchFamily="34" charset="0"/>
              </a:rPr>
              <a:t>aumentar la gravedad de las lesiones iniciales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1187450" y="1268413"/>
            <a:ext cx="6697663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s-AR" sz="4400" b="1">
                <a:latin typeface="Calibri" pitchFamily="34" charset="0"/>
              </a:rPr>
              <a:t>25% son por choque </a:t>
            </a:r>
          </a:p>
          <a:p>
            <a:pPr marL="342900" indent="-342900" algn="ctr">
              <a:spcBef>
                <a:spcPct val="20000"/>
              </a:spcBef>
            </a:pPr>
            <a:r>
              <a:rPr lang="es-AR" sz="4400" b="1">
                <a:latin typeface="Calibri" pitchFamily="34" charset="0"/>
              </a:rPr>
              <a:t>vehículos a motor</a:t>
            </a:r>
          </a:p>
          <a:p>
            <a:pPr marL="342900" indent="-342900">
              <a:spcBef>
                <a:spcPct val="20000"/>
              </a:spcBef>
            </a:pPr>
            <a:endParaRPr lang="es-AR" sz="480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es-AR" sz="4000">
              <a:latin typeface="Calibri" pitchFamily="34" charset="0"/>
            </a:endParaRPr>
          </a:p>
        </p:txBody>
      </p:sp>
      <p:sp>
        <p:nvSpPr>
          <p:cNvPr id="18434" name="Line 5"/>
          <p:cNvSpPr>
            <a:spLocks noChangeShapeType="1"/>
          </p:cNvSpPr>
          <p:nvPr/>
        </p:nvSpPr>
        <p:spPr bwMode="auto">
          <a:xfrm>
            <a:off x="0" y="1341438"/>
            <a:ext cx="91440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pic>
        <p:nvPicPr>
          <p:cNvPr id="18435" name="Picture 2" descr="E:\sati\logo-sati.ic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55650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1 Imagen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72450" y="0"/>
            <a:ext cx="971550" cy="123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>
            <a:spLocks noChangeArrowheads="1"/>
          </p:cNvSpPr>
          <p:nvPr/>
        </p:nvSpPr>
        <p:spPr bwMode="auto">
          <a:xfrm>
            <a:off x="3132138" y="260350"/>
            <a:ext cx="25193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CODEACOM</a:t>
            </a:r>
          </a:p>
        </p:txBody>
      </p:sp>
      <p:sp>
        <p:nvSpPr>
          <p:cNvPr id="8" name="7 CuadroTexto"/>
          <p:cNvSpPr txBox="1">
            <a:spLocks noChangeArrowheads="1"/>
          </p:cNvSpPr>
          <p:nvPr/>
        </p:nvSpPr>
        <p:spPr bwMode="auto">
          <a:xfrm>
            <a:off x="971550" y="765175"/>
            <a:ext cx="72723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SOCIEDAD ARGENTINA DE TERAPIA INTENSIVA</a:t>
            </a:r>
          </a:p>
        </p:txBody>
      </p:sp>
      <p:graphicFrame>
        <p:nvGraphicFramePr>
          <p:cNvPr id="10" name="9 Gráfico"/>
          <p:cNvGraphicFramePr>
            <a:graphicFrameLocks/>
          </p:cNvGraphicFramePr>
          <p:nvPr/>
        </p:nvGraphicFramePr>
        <p:xfrm>
          <a:off x="1857375" y="2441575"/>
          <a:ext cx="5100638" cy="3486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258888" y="2997200"/>
            <a:ext cx="659447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1" lang="es-ES_tradnl" sz="4000" b="1">
                <a:latin typeface="Arial Narrow" pitchFamily="34" charset="0"/>
                <a:cs typeface="Times New Roman" pitchFamily="18" charset="0"/>
              </a:rPr>
              <a:t>10.000 personas por año</a:t>
            </a:r>
          </a:p>
          <a:p>
            <a:pPr algn="ctr" eaLnBrk="0" hangingPunct="0"/>
            <a:r>
              <a:rPr kumimoji="1" lang="es-ES_tradnl" sz="4000" b="1">
                <a:latin typeface="Arial Narrow" pitchFamily="34" charset="0"/>
                <a:cs typeface="Times New Roman" pitchFamily="18" charset="0"/>
              </a:rPr>
              <a:t>30 personas por día</a:t>
            </a:r>
          </a:p>
          <a:p>
            <a:pPr algn="ctr" eaLnBrk="0" hangingPunct="0"/>
            <a:r>
              <a:rPr kumimoji="1" lang="es-ES_tradnl" sz="4000" b="1">
                <a:latin typeface="Arial Narrow" pitchFamily="34" charset="0"/>
                <a:cs typeface="Times New Roman" pitchFamily="18" charset="0"/>
              </a:rPr>
              <a:t>1 persona cada 48 minutos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10" grpId="0">
        <p:bldAsOne/>
      </p:bldGraphic>
      <p:bldP spid="11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1 Imagen" descr="imageswwww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412875"/>
            <a:ext cx="7848600" cy="439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38" name="2 CuadroTexto"/>
          <p:cNvSpPr txBox="1">
            <a:spLocks noChangeArrowheads="1"/>
          </p:cNvSpPr>
          <p:nvPr/>
        </p:nvSpPr>
        <p:spPr bwMode="auto">
          <a:xfrm>
            <a:off x="1187450" y="404813"/>
            <a:ext cx="68675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4000" b="1">
                <a:latin typeface="Calibri" pitchFamily="34" charset="0"/>
              </a:rPr>
              <a:t>No sacar la víctima del auto…….</a:t>
            </a:r>
          </a:p>
        </p:txBody>
      </p:sp>
      <p:sp>
        <p:nvSpPr>
          <p:cNvPr id="4" name="3 CuadroTexto"/>
          <p:cNvSpPr txBox="1">
            <a:spLocks noChangeArrowheads="1"/>
          </p:cNvSpPr>
          <p:nvPr/>
        </p:nvSpPr>
        <p:spPr bwMode="auto">
          <a:xfrm>
            <a:off x="1476375" y="5876925"/>
            <a:ext cx="60642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4000" b="1">
                <a:latin typeface="Calibri" pitchFamily="34" charset="0"/>
              </a:rPr>
              <a:t>…..sino el auto de la víctima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4 CuadroTexto"/>
          <p:cNvSpPr txBox="1">
            <a:spLocks noChangeArrowheads="1"/>
          </p:cNvSpPr>
          <p:nvPr/>
        </p:nvSpPr>
        <p:spPr bwMode="auto">
          <a:xfrm>
            <a:off x="1331913" y="3068638"/>
            <a:ext cx="701833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8000" b="1">
                <a:solidFill>
                  <a:schemeClr val="bg1"/>
                </a:solidFill>
                <a:latin typeface="Calibri" pitchFamily="34" charset="0"/>
              </a:rPr>
              <a:t>¿PREGUNTAS ??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4 CuadroTexto"/>
          <p:cNvSpPr txBox="1">
            <a:spLocks noChangeArrowheads="1"/>
          </p:cNvSpPr>
          <p:nvPr/>
        </p:nvSpPr>
        <p:spPr bwMode="auto">
          <a:xfrm>
            <a:off x="1692275" y="2708275"/>
            <a:ext cx="54483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5400" b="1">
                <a:solidFill>
                  <a:schemeClr val="bg1"/>
                </a:solidFill>
                <a:latin typeface="Calibri" pitchFamily="34" charset="0"/>
              </a:rPr>
              <a:t>MUCHAS GRACIAS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Line 5"/>
          <p:cNvSpPr>
            <a:spLocks noChangeShapeType="1"/>
          </p:cNvSpPr>
          <p:nvPr/>
        </p:nvSpPr>
        <p:spPr bwMode="auto">
          <a:xfrm>
            <a:off x="0" y="1341438"/>
            <a:ext cx="91440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pic>
        <p:nvPicPr>
          <p:cNvPr id="19458" name="Picture 2" descr="E:\sati\logo-sati.ic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55650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1 Imagen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72450" y="0"/>
            <a:ext cx="971550" cy="123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>
            <a:spLocks noChangeArrowheads="1"/>
          </p:cNvSpPr>
          <p:nvPr/>
        </p:nvSpPr>
        <p:spPr bwMode="auto">
          <a:xfrm>
            <a:off x="3132138" y="260350"/>
            <a:ext cx="25193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CODEACOM</a:t>
            </a:r>
          </a:p>
        </p:txBody>
      </p:sp>
      <p:sp>
        <p:nvSpPr>
          <p:cNvPr id="6" name="5 CuadroTexto"/>
          <p:cNvSpPr txBox="1">
            <a:spLocks noChangeArrowheads="1"/>
          </p:cNvSpPr>
          <p:nvPr/>
        </p:nvSpPr>
        <p:spPr bwMode="auto">
          <a:xfrm>
            <a:off x="971550" y="765175"/>
            <a:ext cx="727233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SOCIEDAD ARGENTINA DE TERAPIA INTENSIVA</a:t>
            </a:r>
          </a:p>
        </p:txBody>
      </p:sp>
      <p:pic>
        <p:nvPicPr>
          <p:cNvPr id="19462" name="6 Imagen" descr="imagen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1916113"/>
            <a:ext cx="3497263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Rectangle 3"/>
          <p:cNvSpPr>
            <a:spLocks noChangeArrowheads="1"/>
          </p:cNvSpPr>
          <p:nvPr/>
        </p:nvSpPr>
        <p:spPr bwMode="auto">
          <a:xfrm>
            <a:off x="476250" y="5094288"/>
            <a:ext cx="84328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1" lang="es-ES_tradnl" sz="4000" b="1">
                <a:latin typeface="Arial Narrow" pitchFamily="34" charset="0"/>
                <a:cs typeface="Times New Roman" pitchFamily="18" charset="0"/>
              </a:rPr>
              <a:t>TERCERA CAUSA GLOBAL DE MUERTE</a:t>
            </a:r>
          </a:p>
          <a:p>
            <a:pPr algn="ctr" eaLnBrk="0" hangingPunct="0"/>
            <a:r>
              <a:rPr kumimoji="1" lang="es-ES_tradnl" sz="2400" b="1">
                <a:latin typeface="Arial Narrow" pitchFamily="34" charset="0"/>
                <a:cs typeface="Times New Roman" pitchFamily="18" charset="0"/>
              </a:rPr>
              <a:t>LUEGO DE CARDIOVASCULAR Y TUMORES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Line 5"/>
          <p:cNvSpPr>
            <a:spLocks noChangeShapeType="1"/>
          </p:cNvSpPr>
          <p:nvPr/>
        </p:nvSpPr>
        <p:spPr bwMode="auto">
          <a:xfrm>
            <a:off x="0" y="1341438"/>
            <a:ext cx="91440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pic>
        <p:nvPicPr>
          <p:cNvPr id="20482" name="Picture 2" descr="E:\sati\logo-sati.ic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55650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1 Imagen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72450" y="0"/>
            <a:ext cx="971550" cy="123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>
            <a:spLocks noChangeArrowheads="1"/>
          </p:cNvSpPr>
          <p:nvPr/>
        </p:nvSpPr>
        <p:spPr bwMode="auto">
          <a:xfrm>
            <a:off x="3132138" y="260350"/>
            <a:ext cx="25193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CODEACOM</a:t>
            </a:r>
          </a:p>
        </p:txBody>
      </p:sp>
      <p:sp>
        <p:nvSpPr>
          <p:cNvPr id="8" name="7 CuadroTexto"/>
          <p:cNvSpPr txBox="1">
            <a:spLocks noChangeArrowheads="1"/>
          </p:cNvSpPr>
          <p:nvPr/>
        </p:nvSpPr>
        <p:spPr bwMode="auto">
          <a:xfrm>
            <a:off x="971550" y="765175"/>
            <a:ext cx="727233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SOCIEDAD ARGENTINA DE TERAPIA INTENSIVA</a:t>
            </a:r>
          </a:p>
        </p:txBody>
      </p:sp>
      <p:pic>
        <p:nvPicPr>
          <p:cNvPr id="20486" name="10 Imagen" descr="imagen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628775"/>
            <a:ext cx="4129088" cy="231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323850" y="4292600"/>
            <a:ext cx="8432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1" lang="es-ES_tradnl" sz="4000" b="1">
                <a:latin typeface="Arial Narrow" pitchFamily="34" charset="0"/>
                <a:cs typeface="Times New Roman" pitchFamily="18" charset="0"/>
              </a:rPr>
              <a:t>3 DE CADA 4 MUERTES EN ADOLESCENTES</a:t>
            </a:r>
          </a:p>
          <a:p>
            <a:pPr algn="ctr" eaLnBrk="0" hangingPunct="0"/>
            <a:r>
              <a:rPr kumimoji="1" lang="es-ES_tradnl" sz="2400" b="1">
                <a:latin typeface="Arial Narrow" pitchFamily="34" charset="0"/>
                <a:cs typeface="Times New Roman" pitchFamily="18" charset="0"/>
              </a:rPr>
              <a:t>DE 15 A 24 AÑOS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5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C391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3"/>
          <p:cNvSpPr>
            <a:spLocks noChangeArrowheads="1"/>
          </p:cNvSpPr>
          <p:nvPr/>
        </p:nvSpPr>
        <p:spPr bwMode="auto">
          <a:xfrm>
            <a:off x="971550" y="4221163"/>
            <a:ext cx="727233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1" lang="es-ES_tradnl" sz="4000" b="1">
                <a:latin typeface="Arial Narrow" pitchFamily="34" charset="0"/>
                <a:cs typeface="Times New Roman" pitchFamily="18" charset="0"/>
              </a:rPr>
              <a:t>2 DE CADA 3 MUERTES EN JÓVENES</a:t>
            </a:r>
          </a:p>
          <a:p>
            <a:pPr algn="ctr" eaLnBrk="0" hangingPunct="0"/>
            <a:r>
              <a:rPr kumimoji="1" lang="es-ES_tradnl" sz="2400" b="1">
                <a:latin typeface="Arial Narrow" pitchFamily="34" charset="0"/>
                <a:cs typeface="Times New Roman" pitchFamily="18" charset="0"/>
              </a:rPr>
              <a:t>DE 25 A 35 AÑOS</a:t>
            </a:r>
          </a:p>
        </p:txBody>
      </p:sp>
      <p:pic>
        <p:nvPicPr>
          <p:cNvPr id="21506" name="2 Imagen" descr="IMAGEN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1557338"/>
            <a:ext cx="3259138" cy="244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Line 5"/>
          <p:cNvSpPr>
            <a:spLocks noChangeShapeType="1"/>
          </p:cNvSpPr>
          <p:nvPr/>
        </p:nvSpPr>
        <p:spPr bwMode="auto">
          <a:xfrm>
            <a:off x="0" y="1341438"/>
            <a:ext cx="91440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pic>
        <p:nvPicPr>
          <p:cNvPr id="21508" name="Picture 2" descr="E:\sati\logo-sati.ic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55650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1 Imagen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72450" y="0"/>
            <a:ext cx="971550" cy="123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>
            <a:spLocks noChangeArrowheads="1"/>
          </p:cNvSpPr>
          <p:nvPr/>
        </p:nvSpPr>
        <p:spPr bwMode="auto">
          <a:xfrm>
            <a:off x="3132138" y="260350"/>
            <a:ext cx="25193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CODEACOM</a:t>
            </a:r>
          </a:p>
        </p:txBody>
      </p:sp>
      <p:sp>
        <p:nvSpPr>
          <p:cNvPr id="8" name="7 CuadroTexto"/>
          <p:cNvSpPr txBox="1">
            <a:spLocks noChangeArrowheads="1"/>
          </p:cNvSpPr>
          <p:nvPr/>
        </p:nvSpPr>
        <p:spPr bwMode="auto">
          <a:xfrm>
            <a:off x="971550" y="765175"/>
            <a:ext cx="727233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SOCIEDAD ARGENTINA DE TERAPIA INTENSIVA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6" descr="898323mapfre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5963" y="1989138"/>
            <a:ext cx="2913062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Line 5"/>
          <p:cNvSpPr>
            <a:spLocks noChangeShapeType="1"/>
          </p:cNvSpPr>
          <p:nvPr/>
        </p:nvSpPr>
        <p:spPr bwMode="auto">
          <a:xfrm>
            <a:off x="0" y="1341438"/>
            <a:ext cx="91440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pic>
        <p:nvPicPr>
          <p:cNvPr id="22531" name="Picture 2" descr="E:\sati\logo-sati.ic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55650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1 Imagen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72450" y="0"/>
            <a:ext cx="971550" cy="123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>
            <a:spLocks noChangeArrowheads="1"/>
          </p:cNvSpPr>
          <p:nvPr/>
        </p:nvSpPr>
        <p:spPr bwMode="auto">
          <a:xfrm>
            <a:off x="3132138" y="260350"/>
            <a:ext cx="25193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CODEACOM</a:t>
            </a:r>
          </a:p>
        </p:txBody>
      </p:sp>
      <p:sp>
        <p:nvSpPr>
          <p:cNvPr id="7" name="6 CuadroTexto"/>
          <p:cNvSpPr txBox="1">
            <a:spLocks noChangeArrowheads="1"/>
          </p:cNvSpPr>
          <p:nvPr/>
        </p:nvSpPr>
        <p:spPr bwMode="auto">
          <a:xfrm>
            <a:off x="971550" y="765175"/>
            <a:ext cx="727233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SOCIEDAD ARGENTINA DE TERAPIA INTENSIVA</a:t>
            </a:r>
          </a:p>
        </p:txBody>
      </p:sp>
      <p:sp>
        <p:nvSpPr>
          <p:cNvPr id="22535" name="Rectangle 3"/>
          <p:cNvSpPr>
            <a:spLocks noChangeArrowheads="1"/>
          </p:cNvSpPr>
          <p:nvPr/>
        </p:nvSpPr>
        <p:spPr bwMode="auto">
          <a:xfrm>
            <a:off x="0" y="2276475"/>
            <a:ext cx="5219700" cy="313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1" lang="es-ES_tradnl" sz="4000" b="1">
                <a:latin typeface="Arial Narrow" pitchFamily="34" charset="0"/>
                <a:cs typeface="Times New Roman" pitchFamily="18" charset="0"/>
              </a:rPr>
              <a:t>CONSECUENCIAS</a:t>
            </a:r>
          </a:p>
          <a:p>
            <a:pPr algn="ctr" eaLnBrk="0" hangingPunct="0"/>
            <a:r>
              <a:rPr kumimoji="1" lang="es-ES_tradnl" sz="3200" b="1">
                <a:latin typeface="Arial Narrow" pitchFamily="34" charset="0"/>
                <a:cs typeface="Times New Roman" pitchFamily="18" charset="0"/>
              </a:rPr>
              <a:t>MUERTE</a:t>
            </a:r>
          </a:p>
          <a:p>
            <a:pPr algn="ctr" eaLnBrk="0" hangingPunct="0"/>
            <a:r>
              <a:rPr kumimoji="1" lang="es-ES_tradnl" sz="3200" b="1">
                <a:latin typeface="Arial Narrow" pitchFamily="34" charset="0"/>
                <a:cs typeface="Times New Roman" pitchFamily="18" charset="0"/>
              </a:rPr>
              <a:t>INCAPACIDAD</a:t>
            </a:r>
          </a:p>
          <a:p>
            <a:pPr algn="ctr" eaLnBrk="0" hangingPunct="0"/>
            <a:r>
              <a:rPr kumimoji="1" lang="es-ES_tradnl" sz="3200" b="1">
                <a:latin typeface="Arial Narrow" pitchFamily="34" charset="0"/>
                <a:cs typeface="Times New Roman" pitchFamily="18" charset="0"/>
              </a:rPr>
              <a:t>REINSERCIÓN LABORAL</a:t>
            </a:r>
          </a:p>
          <a:p>
            <a:pPr algn="ctr" eaLnBrk="0" hangingPunct="0"/>
            <a:r>
              <a:rPr kumimoji="1" lang="es-ES_tradnl" sz="3200" b="1">
                <a:latin typeface="Arial Narrow" pitchFamily="34" charset="0"/>
                <a:cs typeface="Times New Roman" pitchFamily="18" charset="0"/>
              </a:rPr>
              <a:t>REINSERCIÓN SOCIAL</a:t>
            </a:r>
          </a:p>
          <a:p>
            <a:pPr algn="ctr" eaLnBrk="0" hangingPunct="0"/>
            <a:r>
              <a:rPr kumimoji="1" lang="es-ES_tradnl" sz="3200" b="1">
                <a:latin typeface="Arial Narrow" pitchFamily="34" charset="0"/>
                <a:cs typeface="Times New Roman" pitchFamily="18" charset="0"/>
              </a:rPr>
              <a:t>COSTOS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5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3814</TotalTime>
  <Words>897</Words>
  <Application>Microsoft Office PowerPoint</Application>
  <PresentationFormat>On-screen Show (4:3)</PresentationFormat>
  <Paragraphs>238</Paragraphs>
  <Slides>52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Plantilla de diseño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52</vt:i4>
      </vt:variant>
    </vt:vector>
  </HeadingPairs>
  <TitlesOfParts>
    <vt:vector size="59" baseType="lpstr">
      <vt:lpstr>Arial</vt:lpstr>
      <vt:lpstr>Calibri</vt:lpstr>
      <vt:lpstr>Arial Narrow</vt:lpstr>
      <vt:lpstr>Times New Roman</vt:lpstr>
      <vt:lpstr>Wingdings</vt:lpstr>
      <vt:lpstr>Tema de Office</vt:lpstr>
      <vt:lpstr>Gráfico de Microsoft Excel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Diapositiva 50</vt:lpstr>
      <vt:lpstr>Diapositiva 51</vt:lpstr>
      <vt:lpstr>Diapositiva 52</vt:lpstr>
    </vt:vector>
  </TitlesOfParts>
  <Company>Nombre de la organización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Nombre de usuario</dc:creator>
  <cp:lastModifiedBy>usuario</cp:lastModifiedBy>
  <cp:revision>276</cp:revision>
  <dcterms:created xsi:type="dcterms:W3CDTF">2013-08-25T18:25:20Z</dcterms:created>
  <dcterms:modified xsi:type="dcterms:W3CDTF">2013-11-13T22:28:12Z</dcterms:modified>
</cp:coreProperties>
</file>